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FF0066"/>
    <a:srgbClr val="FFCCCC"/>
    <a:srgbClr val="FFCF37"/>
    <a:srgbClr val="000000"/>
    <a:srgbClr val="8FD9BB"/>
    <a:srgbClr val="6DF9F2"/>
    <a:srgbClr val="FF66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169B2DA-AAA0-4B59-B2BB-A0D1667CEC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534" cy="497969"/>
          </a:xfrm>
          <a:prstGeom prst="rect">
            <a:avLst/>
          </a:prstGeom>
        </p:spPr>
        <p:txBody>
          <a:bodyPr vert="horz" lIns="88304" tIns="44152" rIns="88304" bIns="44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6222D3-6094-4A58-B887-F218A38CF6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146" y="2"/>
            <a:ext cx="2949533" cy="497969"/>
          </a:xfrm>
          <a:prstGeom prst="rect">
            <a:avLst/>
          </a:prstGeom>
        </p:spPr>
        <p:txBody>
          <a:bodyPr vert="horz" lIns="88304" tIns="44152" rIns="88304" bIns="44152" rtlCol="0"/>
          <a:lstStyle>
            <a:lvl1pPr algn="r">
              <a:defRPr sz="1200"/>
            </a:lvl1pPr>
          </a:lstStyle>
          <a:p>
            <a:fld id="{4AFDE610-000A-4041-AA89-2FB6E05B168F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DB7BD3-A363-4664-8BE7-2321DA8076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1370"/>
            <a:ext cx="2949534" cy="497969"/>
          </a:xfrm>
          <a:prstGeom prst="rect">
            <a:avLst/>
          </a:prstGeom>
        </p:spPr>
        <p:txBody>
          <a:bodyPr vert="horz" lIns="88304" tIns="44152" rIns="88304" bIns="44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34C080-A40C-4C37-88F4-B6D3E73AAD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146" y="9441370"/>
            <a:ext cx="2949533" cy="497969"/>
          </a:xfrm>
          <a:prstGeom prst="rect">
            <a:avLst/>
          </a:prstGeom>
        </p:spPr>
        <p:txBody>
          <a:bodyPr vert="horz" lIns="88304" tIns="44152" rIns="88304" bIns="44152" rtlCol="0" anchor="b"/>
          <a:lstStyle>
            <a:lvl1pPr algn="r">
              <a:defRPr sz="1200"/>
            </a:lvl1pPr>
          </a:lstStyle>
          <a:p>
            <a:fld id="{34D7FC57-E4C1-448F-A5C0-051A8482F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430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263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0" y="1"/>
            <a:ext cx="2950263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A3B029F7-1456-4B94-A143-32EBBAB781DE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9" y="4783140"/>
            <a:ext cx="5444806" cy="3913187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50263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0" y="9440865"/>
            <a:ext cx="2950263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925CC099-8CC2-488A-B4E9-CB158CF87B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6716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64159"/>
            <a:ext cx="6583680" cy="93776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274543"/>
            <a:ext cx="5606415" cy="4226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589474"/>
            <a:ext cx="4931921" cy="200512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539326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63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66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100667"/>
            <a:ext cx="1307306" cy="78147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100667"/>
            <a:ext cx="4179094" cy="78147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80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04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695164"/>
            <a:ext cx="5606415" cy="4226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6000973"/>
            <a:ext cx="4932617" cy="196994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807256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73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971799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971800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979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89107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931031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88749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927910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9038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9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47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584960"/>
            <a:ext cx="3112229" cy="67360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2265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705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545336"/>
            <a:ext cx="3193277" cy="670966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160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46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64160"/>
            <a:ext cx="6583680" cy="9377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80533"/>
            <a:ext cx="5554980" cy="195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971800"/>
            <a:ext cx="5553490" cy="583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989976"/>
            <a:ext cx="1310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0588109-5883-4097-81C3-2A87EDBFD77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989976"/>
            <a:ext cx="26537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989976"/>
            <a:ext cx="9597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64CDD89E-5494-4503-89DB-861A0908C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84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10" Type="http://schemas.openxmlformats.org/officeDocument/2006/relationships/image" Target="../media/image8.emf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8057B29D-5CAA-4774-8F16-0F4421399EA1}"/>
              </a:ext>
            </a:extLst>
          </p:cNvPr>
          <p:cNvSpPr/>
          <p:nvPr/>
        </p:nvSpPr>
        <p:spPr>
          <a:xfrm>
            <a:off x="229603" y="4267039"/>
            <a:ext cx="6398796" cy="5110950"/>
          </a:xfrm>
          <a:custGeom>
            <a:avLst/>
            <a:gdLst>
              <a:gd name="connsiteX0" fmla="*/ 0 w 6398796"/>
              <a:gd name="connsiteY0" fmla="*/ 851842 h 5110950"/>
              <a:gd name="connsiteX1" fmla="*/ 851842 w 6398796"/>
              <a:gd name="connsiteY1" fmla="*/ 0 h 5110950"/>
              <a:gd name="connsiteX2" fmla="*/ 1428670 w 6398796"/>
              <a:gd name="connsiteY2" fmla="*/ 0 h 5110950"/>
              <a:gd name="connsiteX3" fmla="*/ 2005498 w 6398796"/>
              <a:gd name="connsiteY3" fmla="*/ 0 h 5110950"/>
              <a:gd name="connsiteX4" fmla="*/ 2582326 w 6398796"/>
              <a:gd name="connsiteY4" fmla="*/ 0 h 5110950"/>
              <a:gd name="connsiteX5" fmla="*/ 3253056 w 6398796"/>
              <a:gd name="connsiteY5" fmla="*/ 0 h 5110950"/>
              <a:gd name="connsiteX6" fmla="*/ 3923787 w 6398796"/>
              <a:gd name="connsiteY6" fmla="*/ 0 h 5110950"/>
              <a:gd name="connsiteX7" fmla="*/ 4641468 w 6398796"/>
              <a:gd name="connsiteY7" fmla="*/ 0 h 5110950"/>
              <a:gd name="connsiteX8" fmla="*/ 5546954 w 6398796"/>
              <a:gd name="connsiteY8" fmla="*/ 0 h 5110950"/>
              <a:gd name="connsiteX9" fmla="*/ 6398796 w 6398796"/>
              <a:gd name="connsiteY9" fmla="*/ 851842 h 5110950"/>
              <a:gd name="connsiteX10" fmla="*/ 6398796 w 6398796"/>
              <a:gd name="connsiteY10" fmla="*/ 1431077 h 5110950"/>
              <a:gd name="connsiteX11" fmla="*/ 6398796 w 6398796"/>
              <a:gd name="connsiteY11" fmla="*/ 2146603 h 5110950"/>
              <a:gd name="connsiteX12" fmla="*/ 6398796 w 6398796"/>
              <a:gd name="connsiteY12" fmla="*/ 2828056 h 5110950"/>
              <a:gd name="connsiteX13" fmla="*/ 6398796 w 6398796"/>
              <a:gd name="connsiteY13" fmla="*/ 3577655 h 5110950"/>
              <a:gd name="connsiteX14" fmla="*/ 6398796 w 6398796"/>
              <a:gd name="connsiteY14" fmla="*/ 4259108 h 5110950"/>
              <a:gd name="connsiteX15" fmla="*/ 5546954 w 6398796"/>
              <a:gd name="connsiteY15" fmla="*/ 5110950 h 5110950"/>
              <a:gd name="connsiteX16" fmla="*/ 4923175 w 6398796"/>
              <a:gd name="connsiteY16" fmla="*/ 5110950 h 5110950"/>
              <a:gd name="connsiteX17" fmla="*/ 4393298 w 6398796"/>
              <a:gd name="connsiteY17" fmla="*/ 5110950 h 5110950"/>
              <a:gd name="connsiteX18" fmla="*/ 3863421 w 6398796"/>
              <a:gd name="connsiteY18" fmla="*/ 5110950 h 5110950"/>
              <a:gd name="connsiteX19" fmla="*/ 3333544 w 6398796"/>
              <a:gd name="connsiteY19" fmla="*/ 5110950 h 5110950"/>
              <a:gd name="connsiteX20" fmla="*/ 2709765 w 6398796"/>
              <a:gd name="connsiteY20" fmla="*/ 5110950 h 5110950"/>
              <a:gd name="connsiteX21" fmla="*/ 2179888 w 6398796"/>
              <a:gd name="connsiteY21" fmla="*/ 5110950 h 5110950"/>
              <a:gd name="connsiteX22" fmla="*/ 851842 w 6398796"/>
              <a:gd name="connsiteY22" fmla="*/ 5110950 h 5110950"/>
              <a:gd name="connsiteX23" fmla="*/ 0 w 6398796"/>
              <a:gd name="connsiteY23" fmla="*/ 4259108 h 5110950"/>
              <a:gd name="connsiteX24" fmla="*/ 0 w 6398796"/>
              <a:gd name="connsiteY24" fmla="*/ 3509509 h 5110950"/>
              <a:gd name="connsiteX25" fmla="*/ 0 w 6398796"/>
              <a:gd name="connsiteY25" fmla="*/ 2862129 h 5110950"/>
              <a:gd name="connsiteX26" fmla="*/ 0 w 6398796"/>
              <a:gd name="connsiteY26" fmla="*/ 2180676 h 5110950"/>
              <a:gd name="connsiteX27" fmla="*/ 0 w 6398796"/>
              <a:gd name="connsiteY27" fmla="*/ 1533295 h 5110950"/>
              <a:gd name="connsiteX28" fmla="*/ 0 w 6398796"/>
              <a:gd name="connsiteY28" fmla="*/ 851842 h 511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398796" h="5110950" fill="none" extrusionOk="0">
                <a:moveTo>
                  <a:pt x="0" y="851842"/>
                </a:moveTo>
                <a:cubicBezTo>
                  <a:pt x="25739" y="427570"/>
                  <a:pt x="431257" y="99321"/>
                  <a:pt x="851842" y="0"/>
                </a:cubicBezTo>
                <a:cubicBezTo>
                  <a:pt x="1009068" y="-25487"/>
                  <a:pt x="1206748" y="-16781"/>
                  <a:pt x="1428670" y="0"/>
                </a:cubicBezTo>
                <a:cubicBezTo>
                  <a:pt x="1650592" y="16781"/>
                  <a:pt x="1763827" y="-28730"/>
                  <a:pt x="2005498" y="0"/>
                </a:cubicBezTo>
                <a:cubicBezTo>
                  <a:pt x="2247169" y="28730"/>
                  <a:pt x="2457276" y="-12338"/>
                  <a:pt x="2582326" y="0"/>
                </a:cubicBezTo>
                <a:cubicBezTo>
                  <a:pt x="2707376" y="12338"/>
                  <a:pt x="2921078" y="-22879"/>
                  <a:pt x="3253056" y="0"/>
                </a:cubicBezTo>
                <a:cubicBezTo>
                  <a:pt x="3585034" y="22879"/>
                  <a:pt x="3625095" y="25361"/>
                  <a:pt x="3923787" y="0"/>
                </a:cubicBezTo>
                <a:cubicBezTo>
                  <a:pt x="4222479" y="-25361"/>
                  <a:pt x="4287351" y="10724"/>
                  <a:pt x="4641468" y="0"/>
                </a:cubicBezTo>
                <a:cubicBezTo>
                  <a:pt x="4995585" y="-10724"/>
                  <a:pt x="5355858" y="5956"/>
                  <a:pt x="5546954" y="0"/>
                </a:cubicBezTo>
                <a:cubicBezTo>
                  <a:pt x="6084889" y="-76479"/>
                  <a:pt x="6303442" y="406194"/>
                  <a:pt x="6398796" y="851842"/>
                </a:cubicBezTo>
                <a:cubicBezTo>
                  <a:pt x="6386354" y="1067598"/>
                  <a:pt x="6402863" y="1313504"/>
                  <a:pt x="6398796" y="1431077"/>
                </a:cubicBezTo>
                <a:cubicBezTo>
                  <a:pt x="6394729" y="1548650"/>
                  <a:pt x="6407270" y="1865301"/>
                  <a:pt x="6398796" y="2146603"/>
                </a:cubicBezTo>
                <a:cubicBezTo>
                  <a:pt x="6390322" y="2427905"/>
                  <a:pt x="6379282" y="2557891"/>
                  <a:pt x="6398796" y="2828056"/>
                </a:cubicBezTo>
                <a:cubicBezTo>
                  <a:pt x="6418310" y="3098221"/>
                  <a:pt x="6399398" y="3289136"/>
                  <a:pt x="6398796" y="3577655"/>
                </a:cubicBezTo>
                <a:cubicBezTo>
                  <a:pt x="6398194" y="3866174"/>
                  <a:pt x="6368010" y="3919706"/>
                  <a:pt x="6398796" y="4259108"/>
                </a:cubicBezTo>
                <a:cubicBezTo>
                  <a:pt x="6292780" y="4768506"/>
                  <a:pt x="6030227" y="5100645"/>
                  <a:pt x="5546954" y="5110950"/>
                </a:cubicBezTo>
                <a:cubicBezTo>
                  <a:pt x="5293112" y="5116129"/>
                  <a:pt x="5108823" y="5106211"/>
                  <a:pt x="4923175" y="5110950"/>
                </a:cubicBezTo>
                <a:cubicBezTo>
                  <a:pt x="4737527" y="5115689"/>
                  <a:pt x="4610259" y="5114860"/>
                  <a:pt x="4393298" y="5110950"/>
                </a:cubicBezTo>
                <a:cubicBezTo>
                  <a:pt x="4176337" y="5107040"/>
                  <a:pt x="3981234" y="5126020"/>
                  <a:pt x="3863421" y="5110950"/>
                </a:cubicBezTo>
                <a:cubicBezTo>
                  <a:pt x="3745608" y="5095880"/>
                  <a:pt x="3539675" y="5123046"/>
                  <a:pt x="3333544" y="5110950"/>
                </a:cubicBezTo>
                <a:cubicBezTo>
                  <a:pt x="3127413" y="5098854"/>
                  <a:pt x="2886625" y="5097226"/>
                  <a:pt x="2709765" y="5110950"/>
                </a:cubicBezTo>
                <a:cubicBezTo>
                  <a:pt x="2532905" y="5124674"/>
                  <a:pt x="2287599" y="5115011"/>
                  <a:pt x="2179888" y="5110950"/>
                </a:cubicBezTo>
                <a:cubicBezTo>
                  <a:pt x="2072177" y="5106889"/>
                  <a:pt x="1356043" y="5113519"/>
                  <a:pt x="851842" y="5110950"/>
                </a:cubicBezTo>
                <a:cubicBezTo>
                  <a:pt x="377877" y="5051227"/>
                  <a:pt x="31435" y="4721697"/>
                  <a:pt x="0" y="4259108"/>
                </a:cubicBezTo>
                <a:cubicBezTo>
                  <a:pt x="4275" y="3909219"/>
                  <a:pt x="-16608" y="3782779"/>
                  <a:pt x="0" y="3509509"/>
                </a:cubicBezTo>
                <a:cubicBezTo>
                  <a:pt x="16608" y="3236239"/>
                  <a:pt x="-16553" y="3071347"/>
                  <a:pt x="0" y="2862129"/>
                </a:cubicBezTo>
                <a:cubicBezTo>
                  <a:pt x="16553" y="2652911"/>
                  <a:pt x="-9375" y="2354872"/>
                  <a:pt x="0" y="2180676"/>
                </a:cubicBezTo>
                <a:cubicBezTo>
                  <a:pt x="9375" y="2006480"/>
                  <a:pt x="25320" y="1800255"/>
                  <a:pt x="0" y="1533295"/>
                </a:cubicBezTo>
                <a:cubicBezTo>
                  <a:pt x="-25320" y="1266335"/>
                  <a:pt x="-1721" y="1162698"/>
                  <a:pt x="0" y="851842"/>
                </a:cubicBezTo>
                <a:close/>
              </a:path>
              <a:path w="6398796" h="5110950" stroke="0" extrusionOk="0">
                <a:moveTo>
                  <a:pt x="0" y="851842"/>
                </a:moveTo>
                <a:cubicBezTo>
                  <a:pt x="86641" y="453320"/>
                  <a:pt x="424032" y="27296"/>
                  <a:pt x="851842" y="0"/>
                </a:cubicBezTo>
                <a:cubicBezTo>
                  <a:pt x="1215360" y="-10263"/>
                  <a:pt x="1312283" y="-21423"/>
                  <a:pt x="1616475" y="0"/>
                </a:cubicBezTo>
                <a:cubicBezTo>
                  <a:pt x="1920667" y="21423"/>
                  <a:pt x="1956592" y="19764"/>
                  <a:pt x="2287205" y="0"/>
                </a:cubicBezTo>
                <a:cubicBezTo>
                  <a:pt x="2617818" y="-19764"/>
                  <a:pt x="2730567" y="-14230"/>
                  <a:pt x="3051837" y="0"/>
                </a:cubicBezTo>
                <a:cubicBezTo>
                  <a:pt x="3373107" y="14230"/>
                  <a:pt x="3475148" y="27105"/>
                  <a:pt x="3816470" y="0"/>
                </a:cubicBezTo>
                <a:cubicBezTo>
                  <a:pt x="4157792" y="-27105"/>
                  <a:pt x="4400928" y="32677"/>
                  <a:pt x="4581102" y="0"/>
                </a:cubicBezTo>
                <a:cubicBezTo>
                  <a:pt x="4761276" y="-32677"/>
                  <a:pt x="5146516" y="25199"/>
                  <a:pt x="5546954" y="0"/>
                </a:cubicBezTo>
                <a:cubicBezTo>
                  <a:pt x="6117066" y="61347"/>
                  <a:pt x="6391010" y="337629"/>
                  <a:pt x="6398796" y="851842"/>
                </a:cubicBezTo>
                <a:cubicBezTo>
                  <a:pt x="6391191" y="1096292"/>
                  <a:pt x="6384006" y="1318296"/>
                  <a:pt x="6398796" y="1567368"/>
                </a:cubicBezTo>
                <a:cubicBezTo>
                  <a:pt x="6413586" y="1816440"/>
                  <a:pt x="6386185" y="1932883"/>
                  <a:pt x="6398796" y="2146603"/>
                </a:cubicBezTo>
                <a:cubicBezTo>
                  <a:pt x="6411407" y="2360323"/>
                  <a:pt x="6389254" y="2571754"/>
                  <a:pt x="6398796" y="2862129"/>
                </a:cubicBezTo>
                <a:cubicBezTo>
                  <a:pt x="6408338" y="3152504"/>
                  <a:pt x="6407331" y="3261420"/>
                  <a:pt x="6398796" y="3509509"/>
                </a:cubicBezTo>
                <a:cubicBezTo>
                  <a:pt x="6390261" y="3757598"/>
                  <a:pt x="6397576" y="4008811"/>
                  <a:pt x="6398796" y="4259108"/>
                </a:cubicBezTo>
                <a:cubicBezTo>
                  <a:pt x="6378361" y="4631724"/>
                  <a:pt x="6028762" y="5137022"/>
                  <a:pt x="5546954" y="5110950"/>
                </a:cubicBezTo>
                <a:cubicBezTo>
                  <a:pt x="5260593" y="5137825"/>
                  <a:pt x="5012601" y="5141842"/>
                  <a:pt x="4829273" y="5110950"/>
                </a:cubicBezTo>
                <a:cubicBezTo>
                  <a:pt x="4645945" y="5080058"/>
                  <a:pt x="4473147" y="5135225"/>
                  <a:pt x="4299396" y="5110950"/>
                </a:cubicBezTo>
                <a:cubicBezTo>
                  <a:pt x="4125645" y="5086675"/>
                  <a:pt x="3977975" y="5085377"/>
                  <a:pt x="3722568" y="5110950"/>
                </a:cubicBezTo>
                <a:cubicBezTo>
                  <a:pt x="3467161" y="5136523"/>
                  <a:pt x="3425248" y="5136808"/>
                  <a:pt x="3145740" y="5110950"/>
                </a:cubicBezTo>
                <a:cubicBezTo>
                  <a:pt x="2866232" y="5085092"/>
                  <a:pt x="2767692" y="5093569"/>
                  <a:pt x="2615863" y="5110950"/>
                </a:cubicBezTo>
                <a:cubicBezTo>
                  <a:pt x="2464034" y="5128331"/>
                  <a:pt x="2228371" y="5143858"/>
                  <a:pt x="1898181" y="5110950"/>
                </a:cubicBezTo>
                <a:cubicBezTo>
                  <a:pt x="1567991" y="5078042"/>
                  <a:pt x="1354759" y="5067431"/>
                  <a:pt x="851842" y="5110950"/>
                </a:cubicBezTo>
                <a:cubicBezTo>
                  <a:pt x="438762" y="5013991"/>
                  <a:pt x="-23799" y="4700522"/>
                  <a:pt x="0" y="4259108"/>
                </a:cubicBezTo>
                <a:cubicBezTo>
                  <a:pt x="-14062" y="4088274"/>
                  <a:pt x="16449" y="3806632"/>
                  <a:pt x="0" y="3645800"/>
                </a:cubicBezTo>
                <a:cubicBezTo>
                  <a:pt x="-16449" y="3484968"/>
                  <a:pt x="-15048" y="3257438"/>
                  <a:pt x="0" y="2930274"/>
                </a:cubicBezTo>
                <a:cubicBezTo>
                  <a:pt x="15048" y="2603110"/>
                  <a:pt x="-19016" y="2585088"/>
                  <a:pt x="0" y="2248821"/>
                </a:cubicBezTo>
                <a:cubicBezTo>
                  <a:pt x="19016" y="1912554"/>
                  <a:pt x="14999" y="1796271"/>
                  <a:pt x="0" y="1601441"/>
                </a:cubicBezTo>
                <a:cubicBezTo>
                  <a:pt x="-14999" y="1406611"/>
                  <a:pt x="-9454" y="1170550"/>
                  <a:pt x="0" y="851842"/>
                </a:cubicBezTo>
                <a:close/>
              </a:path>
            </a:pathLst>
          </a:custGeom>
          <a:solidFill>
            <a:srgbClr val="FFCC99">
              <a:alpha val="37000"/>
            </a:srgbClr>
          </a:solidFill>
          <a:ln>
            <a:solidFill>
              <a:srgbClr val="FF0066"/>
            </a:solidFill>
            <a:extLst>
              <a:ext uri="{C807C97D-BFC1-408E-A445-0C87EB9F89A2}">
                <ask:lineSketchStyleProps xmlns:ask="http://schemas.microsoft.com/office/drawing/2018/sketchyshapes" sd="2851133033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85424DA-64C9-4C35-A724-EBA4B0D9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03" y="1507011"/>
            <a:ext cx="6431757" cy="75914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こども・学生ボランティア助成事業募集</a:t>
            </a:r>
            <a:endParaRPr kumimoji="1" lang="ja-JP" altLang="en-US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608D9D-8095-47CE-937D-88485ADFC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07" y="4424616"/>
            <a:ext cx="6422307" cy="4466881"/>
          </a:xfrm>
          <a:noFill/>
        </p:spPr>
        <p:txBody>
          <a:bodyPr>
            <a:normAutofit/>
          </a:bodyPr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pPr marL="25718" indent="0">
              <a:lnSpc>
                <a:spcPct val="100000"/>
              </a:lnSpc>
              <a:buNone/>
            </a:pPr>
            <a:r>
              <a:rPr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熊本市に在住・通学する小学生及び中学生のみなさんが考える「ボランティ</a:t>
            </a:r>
            <a:endParaRPr lang="en-US" altLang="ja-JP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5718" indent="0">
              <a:lnSpc>
                <a:spcPct val="100000"/>
              </a:lnSpc>
              <a:buNone/>
            </a:pPr>
            <a:r>
              <a:rPr lang="ja-JP" altLang="en-US" sz="1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ア活動」を行うにあたり、必要なお金（経費）を熊本市が助成します。</a:t>
            </a:r>
            <a:endParaRPr lang="en-US" altLang="ja-JP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5718" indent="0">
              <a:lnSpc>
                <a:spcPct val="100000"/>
              </a:lnSpc>
              <a:buNone/>
            </a:pPr>
            <a:endParaRPr lang="en-US" altLang="ja-JP" sz="15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highlight>
                  <a:srgbClr val="FFFF99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助成額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：５万円を上限に全額補助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highlight>
                  <a:srgbClr val="FFFF99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助成する活動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：熊本市の小・中学生が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人以上で行うボランティア活動で、　交付　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 決定日（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月末予定）から令和６年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日までに完了する活動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highlight>
                  <a:srgbClr val="FFFF99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申請ができる方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NPO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法人・ボランティア団体（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PTA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やこども会等も含む）　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または　保護者や地域の大人等、活動に責任を持つ成人した方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（令和６年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日時点で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歳以上の方）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highlight>
                  <a:srgbClr val="FFFF99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申請期間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：令和６年４月１日～５月</a:t>
            </a:r>
            <a:r>
              <a:rPr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１日　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400" dirty="0">
                <a:solidFill>
                  <a:schemeClr val="tx1"/>
                </a:solidFill>
                <a:highlight>
                  <a:srgbClr val="FFFF99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申請場所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：熊本市市民活動支援センター・あいぽーと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1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1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D44FB0B-80F1-45FE-B079-8E9EB3D0DA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BBDDCD"/>
              </a:clrFrom>
              <a:clrTo>
                <a:srgbClr val="BBDDCD">
                  <a:alpha val="0"/>
                </a:srgbClr>
              </a:clrTo>
            </a:clrChange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4787" y="5714999"/>
            <a:ext cx="1369952" cy="1373863"/>
          </a:xfrm>
          <a:prstGeom prst="rect">
            <a:avLst/>
          </a:prstGeom>
        </p:spPr>
      </p:pic>
      <p:sp>
        <p:nvSpPr>
          <p:cNvPr id="12" name="楕円 11">
            <a:extLst>
              <a:ext uri="{FF2B5EF4-FFF2-40B4-BE49-F238E27FC236}">
                <a16:creationId xmlns:a16="http://schemas.microsoft.com/office/drawing/2014/main" id="{2928C93B-F69C-41CD-B13B-8FCB22E63A5C}"/>
              </a:ext>
            </a:extLst>
          </p:cNvPr>
          <p:cNvSpPr/>
          <p:nvPr/>
        </p:nvSpPr>
        <p:spPr>
          <a:xfrm>
            <a:off x="-9142922" y="1284581"/>
            <a:ext cx="276567" cy="266356"/>
          </a:xfrm>
          <a:prstGeom prst="ellipse">
            <a:avLst/>
          </a:pr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21B6C2B1-FC92-44DC-93AE-B55B35A0D4DA}"/>
              </a:ext>
            </a:extLst>
          </p:cNvPr>
          <p:cNvSpPr/>
          <p:nvPr/>
        </p:nvSpPr>
        <p:spPr>
          <a:xfrm>
            <a:off x="-9153018" y="3343346"/>
            <a:ext cx="276567" cy="266356"/>
          </a:xfrm>
          <a:prstGeom prst="ellipse">
            <a:avLst/>
          </a:pr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1B16715-3B54-4A26-B47F-3C0CFA6AA9EF}"/>
              </a:ext>
            </a:extLst>
          </p:cNvPr>
          <p:cNvSpPr/>
          <p:nvPr/>
        </p:nvSpPr>
        <p:spPr>
          <a:xfrm>
            <a:off x="-8226614" y="1776394"/>
            <a:ext cx="172854" cy="16647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A0923EC-24FC-4246-9DCB-9BF90F4BB334}"/>
              </a:ext>
            </a:extLst>
          </p:cNvPr>
          <p:cNvSpPr/>
          <p:nvPr/>
        </p:nvSpPr>
        <p:spPr>
          <a:xfrm>
            <a:off x="-7668755" y="2128761"/>
            <a:ext cx="172854" cy="16647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DE81592-D0BB-4C55-8130-72E52578BDDE}"/>
              </a:ext>
            </a:extLst>
          </p:cNvPr>
          <p:cNvSpPr/>
          <p:nvPr/>
        </p:nvSpPr>
        <p:spPr>
          <a:xfrm>
            <a:off x="-9699131" y="2417474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7FB6679-0A0C-48EE-918E-A55D13815FD0}"/>
              </a:ext>
            </a:extLst>
          </p:cNvPr>
          <p:cNvSpPr/>
          <p:nvPr/>
        </p:nvSpPr>
        <p:spPr>
          <a:xfrm>
            <a:off x="-8985644" y="2547861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DA93BF74-D07D-4524-A290-DF8C032A0925}"/>
              </a:ext>
            </a:extLst>
          </p:cNvPr>
          <p:cNvSpPr/>
          <p:nvPr/>
        </p:nvSpPr>
        <p:spPr>
          <a:xfrm>
            <a:off x="-8086748" y="3323660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34D0D697-7C63-4FE0-BA82-4EB0BDD8A63F}"/>
              </a:ext>
            </a:extLst>
          </p:cNvPr>
          <p:cNvSpPr/>
          <p:nvPr/>
        </p:nvSpPr>
        <p:spPr>
          <a:xfrm>
            <a:off x="-8278470" y="2438456"/>
            <a:ext cx="276567" cy="2663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EF086690-3F37-485B-B644-6EB312A8C580}"/>
              </a:ext>
            </a:extLst>
          </p:cNvPr>
          <p:cNvSpPr/>
          <p:nvPr/>
        </p:nvSpPr>
        <p:spPr>
          <a:xfrm>
            <a:off x="-9304343" y="2488556"/>
            <a:ext cx="172854" cy="166473"/>
          </a:xfrm>
          <a:prstGeom prst="ellipse">
            <a:avLst/>
          </a:prstGeom>
          <a:solidFill>
            <a:srgbClr val="8FD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DBBA64AA-8DC2-4F00-92CF-420BDDBDD9B4}"/>
              </a:ext>
            </a:extLst>
          </p:cNvPr>
          <p:cNvSpPr/>
          <p:nvPr/>
        </p:nvSpPr>
        <p:spPr>
          <a:xfrm>
            <a:off x="-8743946" y="1533074"/>
            <a:ext cx="172854" cy="166473"/>
          </a:xfrm>
          <a:prstGeom prst="ellipse">
            <a:avLst/>
          </a:prstGeom>
          <a:solidFill>
            <a:srgbClr val="8FD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491EE2D-0FCA-4627-8311-3E5B8E9CD7EB}"/>
              </a:ext>
            </a:extLst>
          </p:cNvPr>
          <p:cNvSpPr/>
          <p:nvPr/>
        </p:nvSpPr>
        <p:spPr>
          <a:xfrm>
            <a:off x="-7387132" y="1942866"/>
            <a:ext cx="276567" cy="26635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70A5366-36F4-4F1B-A593-E18041F54005}"/>
              </a:ext>
            </a:extLst>
          </p:cNvPr>
          <p:cNvSpPr/>
          <p:nvPr/>
        </p:nvSpPr>
        <p:spPr>
          <a:xfrm>
            <a:off x="-7387132" y="2722222"/>
            <a:ext cx="276567" cy="2663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C501E6A3-1B42-4117-9529-5CB426A7D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5978" y="2526706"/>
            <a:ext cx="2081665" cy="1683118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3743090-EC1D-499D-BA2B-12DB9D04BF0D}"/>
              </a:ext>
            </a:extLst>
          </p:cNvPr>
          <p:cNvSpPr txBox="1"/>
          <p:nvPr/>
        </p:nvSpPr>
        <p:spPr>
          <a:xfrm>
            <a:off x="1537070" y="1151887"/>
            <a:ext cx="558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熊本市市民公益活動支援基金令和６年度助成事業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382B3B2C-52C5-4BDF-AEB4-8F4B89FB7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178" y="8318336"/>
            <a:ext cx="549228" cy="490174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228719-81FC-4595-A0CE-8279D6CD1CDC}"/>
              </a:ext>
            </a:extLst>
          </p:cNvPr>
          <p:cNvSpPr txBox="1"/>
          <p:nvPr/>
        </p:nvSpPr>
        <p:spPr>
          <a:xfrm>
            <a:off x="855929" y="4218648"/>
            <a:ext cx="1900843" cy="40011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小・中学生枠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DF8E53-4AE2-4A7B-B600-A3B40FB7CD62}"/>
              </a:ext>
            </a:extLst>
          </p:cNvPr>
          <p:cNvSpPr txBox="1"/>
          <p:nvPr/>
        </p:nvSpPr>
        <p:spPr>
          <a:xfrm>
            <a:off x="4364584" y="9480492"/>
            <a:ext cx="241853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裏面もご覧ください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7303CDC-D5DB-4086-BFD8-2EF33279FDE0}"/>
              </a:ext>
            </a:extLst>
          </p:cNvPr>
          <p:cNvSpPr/>
          <p:nvPr/>
        </p:nvSpPr>
        <p:spPr>
          <a:xfrm>
            <a:off x="-366416" y="-289058"/>
            <a:ext cx="2231083" cy="1895258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bg1"/>
              </a:solidFill>
            </a:endParaRPr>
          </a:p>
          <a:p>
            <a:pPr algn="ctr"/>
            <a:endParaRPr kumimoji="1" lang="en-US" altLang="ja-JP" sz="28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締切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209E609-8245-4334-97DF-AE590E0FD7D7}"/>
              </a:ext>
            </a:extLst>
          </p:cNvPr>
          <p:cNvSpPr txBox="1">
            <a:spLocks noChangeAspect="1"/>
          </p:cNvSpPr>
          <p:nvPr/>
        </p:nvSpPr>
        <p:spPr>
          <a:xfrm>
            <a:off x="-4131689" y="418234"/>
            <a:ext cx="150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200" dirty="0">
                <a:solidFill>
                  <a:srgbClr val="00B050"/>
                </a:solidFill>
                <a:effectLst>
                  <a:glow rad="127000">
                    <a:schemeClr val="bg1"/>
                  </a:glow>
                  <a:outerShdw blurRad="50800" dist="50800" dir="5400000" algn="ctr" rotWithShape="0">
                    <a:schemeClr val="bg1">
                      <a:lumMod val="75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熊本市</a:t>
            </a:r>
            <a:r>
              <a:rPr kumimoji="1" lang="ja-JP" altLang="en-US" sz="1200" dirty="0">
                <a:solidFill>
                  <a:srgbClr val="FF0066"/>
                </a:solidFill>
                <a:effectLst>
                  <a:glow rad="127000">
                    <a:schemeClr val="bg1"/>
                  </a:glow>
                  <a:outerShdw blurRad="50800" dist="50800" dir="5400000" algn="ctr" rotWithShape="0">
                    <a:schemeClr val="bg1">
                      <a:lumMod val="75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市民公益</a:t>
            </a:r>
            <a:endParaRPr kumimoji="1" lang="en-US" altLang="ja-JP" sz="1200" dirty="0">
              <a:solidFill>
                <a:srgbClr val="FF0066"/>
              </a:solidFill>
              <a:effectLst>
                <a:glow rad="127000">
                  <a:schemeClr val="bg1"/>
                </a:glow>
                <a:outerShdw blurRad="50800" dist="50800" dir="5400000" algn="ctr" rotWithShape="0">
                  <a:schemeClr val="bg1">
                    <a:lumMod val="75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kumimoji="1" lang="ja-JP" altLang="en-US" sz="1200" dirty="0">
                <a:solidFill>
                  <a:srgbClr val="FF0066"/>
                </a:solidFill>
                <a:effectLst>
                  <a:glow rad="127000">
                    <a:schemeClr val="bg1"/>
                  </a:glow>
                  <a:outerShdw blurRad="50800" dist="50800" dir="5400000" algn="ctr" rotWithShape="0">
                    <a:schemeClr val="bg1">
                      <a:lumMod val="75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</a:t>
            </a:r>
            <a:r>
              <a:rPr kumimoji="1" lang="ja-JP" altLang="en-US" sz="1200" dirty="0">
                <a:solidFill>
                  <a:srgbClr val="00B050"/>
                </a:solidFill>
                <a:effectLst>
                  <a:glow rad="127000">
                    <a:schemeClr val="bg1"/>
                  </a:glow>
                  <a:outerShdw blurRad="50800" dist="50800" dir="5400000" algn="ctr" rotWithShape="0">
                    <a:schemeClr val="bg1">
                      <a:lumMod val="75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支援基金</a:t>
            </a: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D4021208-482F-477D-8E50-295CD2FDDCEF}"/>
              </a:ext>
            </a:extLst>
          </p:cNvPr>
          <p:cNvGrpSpPr/>
          <p:nvPr/>
        </p:nvGrpSpPr>
        <p:grpSpPr>
          <a:xfrm>
            <a:off x="-6545778" y="3705519"/>
            <a:ext cx="4164944" cy="199227"/>
            <a:chOff x="1063836" y="3861427"/>
            <a:chExt cx="4164944" cy="199227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32AC137-0782-4F42-9513-3DA58D61FB37}"/>
                </a:ext>
              </a:extLst>
            </p:cNvPr>
            <p:cNvGrpSpPr/>
            <p:nvPr/>
          </p:nvGrpSpPr>
          <p:grpSpPr>
            <a:xfrm>
              <a:off x="1063836" y="3861427"/>
              <a:ext cx="2029052" cy="180834"/>
              <a:chOff x="1063836" y="3861427"/>
              <a:chExt cx="2029052" cy="180834"/>
            </a:xfrm>
          </p:grpSpPr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B5E75704-6C48-4319-9B73-0579797A47A6}"/>
                  </a:ext>
                </a:extLst>
              </p:cNvPr>
              <p:cNvGrpSpPr/>
              <p:nvPr/>
            </p:nvGrpSpPr>
            <p:grpSpPr>
              <a:xfrm>
                <a:off x="1063836" y="3861427"/>
                <a:ext cx="447792" cy="177705"/>
                <a:chOff x="1063836" y="3861427"/>
                <a:chExt cx="447792" cy="177705"/>
              </a:xfrm>
            </p:grpSpPr>
            <p:pic>
              <p:nvPicPr>
                <p:cNvPr id="38" name="図 37">
                  <a:extLst>
                    <a:ext uri="{FF2B5EF4-FFF2-40B4-BE49-F238E27FC236}">
                      <a16:creationId xmlns:a16="http://schemas.microsoft.com/office/drawing/2014/main" id="{AFB902A4-F16E-4FD9-893E-CD28CC7544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0" name="図 39">
                  <a:extLst>
                    <a:ext uri="{FF2B5EF4-FFF2-40B4-BE49-F238E27FC236}">
                      <a16:creationId xmlns:a16="http://schemas.microsoft.com/office/drawing/2014/main" id="{5DAB3B21-C2C3-4272-89C2-A46F1ED682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966C4142-EB60-416D-8CEB-3D36A72008C0}"/>
                  </a:ext>
                </a:extLst>
              </p:cNvPr>
              <p:cNvGrpSpPr/>
              <p:nvPr/>
            </p:nvGrpSpPr>
            <p:grpSpPr>
              <a:xfrm>
                <a:off x="1603891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42" name="図 41">
                  <a:extLst>
                    <a:ext uri="{FF2B5EF4-FFF2-40B4-BE49-F238E27FC236}">
                      <a16:creationId xmlns:a16="http://schemas.microsoft.com/office/drawing/2014/main" id="{140CAABC-240D-49CF-BA50-EC071798FB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3" name="図 42">
                  <a:extLst>
                    <a:ext uri="{FF2B5EF4-FFF2-40B4-BE49-F238E27FC236}">
                      <a16:creationId xmlns:a16="http://schemas.microsoft.com/office/drawing/2014/main" id="{EB5C4888-3B60-4764-91D7-1B1D454E8E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C8161EDE-DB2C-4075-B4CC-90AE981D9DCF}"/>
                  </a:ext>
                </a:extLst>
              </p:cNvPr>
              <p:cNvGrpSpPr/>
              <p:nvPr/>
            </p:nvGrpSpPr>
            <p:grpSpPr>
              <a:xfrm>
                <a:off x="2143946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45" name="図 44">
                  <a:extLst>
                    <a:ext uri="{FF2B5EF4-FFF2-40B4-BE49-F238E27FC236}">
                      <a16:creationId xmlns:a16="http://schemas.microsoft.com/office/drawing/2014/main" id="{7B2420F5-30C1-4380-A6E1-4FBAE4103C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6" name="図 45">
                  <a:extLst>
                    <a:ext uri="{FF2B5EF4-FFF2-40B4-BE49-F238E27FC236}">
                      <a16:creationId xmlns:a16="http://schemas.microsoft.com/office/drawing/2014/main" id="{0534846A-29BE-4D1A-84C1-37B9D97D73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512D1876-E797-4DDC-8B94-914D6159545B}"/>
                  </a:ext>
                </a:extLst>
              </p:cNvPr>
              <p:cNvGrpSpPr/>
              <p:nvPr/>
            </p:nvGrpSpPr>
            <p:grpSpPr>
              <a:xfrm>
                <a:off x="2645096" y="3864556"/>
                <a:ext cx="447792" cy="177705"/>
                <a:chOff x="1063836" y="3861427"/>
                <a:chExt cx="447792" cy="177705"/>
              </a:xfrm>
            </p:grpSpPr>
            <p:pic>
              <p:nvPicPr>
                <p:cNvPr id="48" name="図 47">
                  <a:extLst>
                    <a:ext uri="{FF2B5EF4-FFF2-40B4-BE49-F238E27FC236}">
                      <a16:creationId xmlns:a16="http://schemas.microsoft.com/office/drawing/2014/main" id="{7D540ECB-9183-4279-B1DC-E932C983C9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49" name="図 48">
                  <a:extLst>
                    <a:ext uri="{FF2B5EF4-FFF2-40B4-BE49-F238E27FC236}">
                      <a16:creationId xmlns:a16="http://schemas.microsoft.com/office/drawing/2014/main" id="{2D6319E3-AB97-49B2-A457-9843B028A1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494DE543-3EF1-466B-8A09-1198A7FA5EE8}"/>
                </a:ext>
              </a:extLst>
            </p:cNvPr>
            <p:cNvGrpSpPr/>
            <p:nvPr/>
          </p:nvGrpSpPr>
          <p:grpSpPr>
            <a:xfrm>
              <a:off x="3199728" y="3879820"/>
              <a:ext cx="2029052" cy="180834"/>
              <a:chOff x="1063836" y="3861427"/>
              <a:chExt cx="2029052" cy="180834"/>
            </a:xfrm>
          </p:grpSpPr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F311B15A-5E85-4DE0-8CAE-5CCDCB68A8D9}"/>
                  </a:ext>
                </a:extLst>
              </p:cNvPr>
              <p:cNvGrpSpPr/>
              <p:nvPr/>
            </p:nvGrpSpPr>
            <p:grpSpPr>
              <a:xfrm>
                <a:off x="1063836" y="3861427"/>
                <a:ext cx="447792" cy="177705"/>
                <a:chOff x="1063836" y="3861427"/>
                <a:chExt cx="447792" cy="177705"/>
              </a:xfrm>
            </p:grpSpPr>
            <p:pic>
              <p:nvPicPr>
                <p:cNvPr id="62" name="図 61">
                  <a:extLst>
                    <a:ext uri="{FF2B5EF4-FFF2-40B4-BE49-F238E27FC236}">
                      <a16:creationId xmlns:a16="http://schemas.microsoft.com/office/drawing/2014/main" id="{4F9D1A65-5DD1-48D3-8E0D-3706B5878B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63" name="図 62">
                  <a:extLst>
                    <a:ext uri="{FF2B5EF4-FFF2-40B4-BE49-F238E27FC236}">
                      <a16:creationId xmlns:a16="http://schemas.microsoft.com/office/drawing/2014/main" id="{7DDC91D0-8B97-4E3D-986D-A33C9F8796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A4E8A8BF-EB0E-45FC-ADCF-6CE25F417B8F}"/>
                  </a:ext>
                </a:extLst>
              </p:cNvPr>
              <p:cNvGrpSpPr/>
              <p:nvPr/>
            </p:nvGrpSpPr>
            <p:grpSpPr>
              <a:xfrm>
                <a:off x="1603891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60" name="図 59">
                  <a:extLst>
                    <a:ext uri="{FF2B5EF4-FFF2-40B4-BE49-F238E27FC236}">
                      <a16:creationId xmlns:a16="http://schemas.microsoft.com/office/drawing/2014/main" id="{0EE1A0E9-4697-49AC-A6BF-0B801D9C29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61" name="図 60">
                  <a:extLst>
                    <a:ext uri="{FF2B5EF4-FFF2-40B4-BE49-F238E27FC236}">
                      <a16:creationId xmlns:a16="http://schemas.microsoft.com/office/drawing/2014/main" id="{C47EFFE9-9513-4964-9A42-54E3387AC1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FC7931EF-DC07-42BB-9E4B-B73653A5E576}"/>
                  </a:ext>
                </a:extLst>
              </p:cNvPr>
              <p:cNvGrpSpPr/>
              <p:nvPr/>
            </p:nvGrpSpPr>
            <p:grpSpPr>
              <a:xfrm>
                <a:off x="2143946" y="3861945"/>
                <a:ext cx="447792" cy="177705"/>
                <a:chOff x="1063836" y="3861427"/>
                <a:chExt cx="447792" cy="177705"/>
              </a:xfrm>
            </p:grpSpPr>
            <p:pic>
              <p:nvPicPr>
                <p:cNvPr id="58" name="図 57">
                  <a:extLst>
                    <a:ext uri="{FF2B5EF4-FFF2-40B4-BE49-F238E27FC236}">
                      <a16:creationId xmlns:a16="http://schemas.microsoft.com/office/drawing/2014/main" id="{92D86B29-4155-4B66-8678-695FFC6C0BC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59" name="図 58">
                  <a:extLst>
                    <a:ext uri="{FF2B5EF4-FFF2-40B4-BE49-F238E27FC236}">
                      <a16:creationId xmlns:a16="http://schemas.microsoft.com/office/drawing/2014/main" id="{A1F1D540-ECDA-4972-A8D8-8BE8BFC9A6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  <p:grpSp>
            <p:nvGrpSpPr>
              <p:cNvPr id="55" name="グループ化 54">
                <a:extLst>
                  <a:ext uri="{FF2B5EF4-FFF2-40B4-BE49-F238E27FC236}">
                    <a16:creationId xmlns:a16="http://schemas.microsoft.com/office/drawing/2014/main" id="{FEDA8E85-3B44-45DA-BB1B-0CCFD8405094}"/>
                  </a:ext>
                </a:extLst>
              </p:cNvPr>
              <p:cNvGrpSpPr/>
              <p:nvPr/>
            </p:nvGrpSpPr>
            <p:grpSpPr>
              <a:xfrm>
                <a:off x="2645096" y="3864556"/>
                <a:ext cx="447792" cy="177705"/>
                <a:chOff x="1063836" y="3861427"/>
                <a:chExt cx="447792" cy="177705"/>
              </a:xfrm>
            </p:grpSpPr>
            <p:pic>
              <p:nvPicPr>
                <p:cNvPr id="56" name="図 55">
                  <a:extLst>
                    <a:ext uri="{FF2B5EF4-FFF2-40B4-BE49-F238E27FC236}">
                      <a16:creationId xmlns:a16="http://schemas.microsoft.com/office/drawing/2014/main" id="{7EA78B5B-8C4F-4031-8874-D33B12514A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13675" y="3862464"/>
                  <a:ext cx="197953" cy="176668"/>
                </a:xfrm>
                <a:prstGeom prst="rect">
                  <a:avLst/>
                </a:prstGeom>
              </p:spPr>
            </p:pic>
            <p:pic>
              <p:nvPicPr>
                <p:cNvPr id="57" name="図 56">
                  <a:extLst>
                    <a:ext uri="{FF2B5EF4-FFF2-40B4-BE49-F238E27FC236}">
                      <a16:creationId xmlns:a16="http://schemas.microsoft.com/office/drawing/2014/main" id="{71B6D67F-2954-4A09-85B0-999B41CD52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063836" y="3861427"/>
                  <a:ext cx="157576" cy="14063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E3527C-298A-4775-B0D6-742E686F0324}"/>
              </a:ext>
            </a:extLst>
          </p:cNvPr>
          <p:cNvSpPr txBox="1"/>
          <p:nvPr/>
        </p:nvSpPr>
        <p:spPr>
          <a:xfrm>
            <a:off x="-5017876" y="6956157"/>
            <a:ext cx="42889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ja-JP" altLang="en-US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04BCA5E-1A88-4A03-B3AC-0A8CDC55A4D2}"/>
              </a:ext>
            </a:extLst>
          </p:cNvPr>
          <p:cNvSpPr txBox="1"/>
          <p:nvPr/>
        </p:nvSpPr>
        <p:spPr>
          <a:xfrm>
            <a:off x="303271" y="2605663"/>
            <a:ext cx="4975136" cy="1214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kumimoji="1" lang="ja-JP" altLang="en-US" sz="1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あなたの思う「ボランティア」を支援します！！</a:t>
            </a:r>
            <a:endParaRPr kumimoji="1" lang="en-US" altLang="ja-JP" sz="1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「ボランティア」というと、</a:t>
            </a:r>
            <a:endParaRPr kumimoji="1"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どんな活動が思い浮かびますか？</a:t>
            </a:r>
            <a:endParaRPr kumimoji="1"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この機会にぜひチャレンジしてみませんか？</a:t>
            </a:r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73E9EF0-6856-46C7-AD34-329371E9C2A9}"/>
              </a:ext>
            </a:extLst>
          </p:cNvPr>
          <p:cNvSpPr txBox="1"/>
          <p:nvPr/>
        </p:nvSpPr>
        <p:spPr>
          <a:xfrm>
            <a:off x="-97262" y="194647"/>
            <a:ext cx="205851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accent2">
                    <a:lumMod val="9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+mj-ea"/>
                <a:ea typeface="+mj-ea"/>
              </a:rPr>
              <a:t>５</a:t>
            </a:r>
            <a:r>
              <a:rPr kumimoji="1" lang="en-US" altLang="ja-JP" sz="3600" b="1" dirty="0">
                <a:solidFill>
                  <a:schemeClr val="accent2">
                    <a:lumMod val="9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+mj-ea"/>
                <a:ea typeface="+mj-ea"/>
              </a:rPr>
              <a:t>/</a:t>
            </a:r>
            <a:r>
              <a:rPr kumimoji="1" lang="ja-JP" altLang="en-US" sz="3600" b="1" dirty="0">
                <a:solidFill>
                  <a:schemeClr val="accent2">
                    <a:lumMod val="9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+mj-ea"/>
                <a:ea typeface="+mj-ea"/>
              </a:rPr>
              <a:t>３１</a:t>
            </a: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03125007-0B06-4CE7-A855-27AF9EA390F2}"/>
              </a:ext>
            </a:extLst>
          </p:cNvPr>
          <p:cNvSpPr/>
          <p:nvPr/>
        </p:nvSpPr>
        <p:spPr>
          <a:xfrm>
            <a:off x="-1114800" y="2088069"/>
            <a:ext cx="250700" cy="222415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F446CC4-FC58-4E20-8582-56E79642760A}"/>
              </a:ext>
            </a:extLst>
          </p:cNvPr>
          <p:cNvGrpSpPr/>
          <p:nvPr/>
        </p:nvGrpSpPr>
        <p:grpSpPr>
          <a:xfrm>
            <a:off x="357032" y="2112488"/>
            <a:ext cx="6178074" cy="222424"/>
            <a:chOff x="357032" y="2112488"/>
            <a:chExt cx="6178074" cy="222424"/>
          </a:xfrm>
        </p:grpSpPr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B6389126-8EF1-4887-8A60-06C18F13AEF6}"/>
                </a:ext>
              </a:extLst>
            </p:cNvPr>
            <p:cNvGrpSpPr/>
            <p:nvPr/>
          </p:nvGrpSpPr>
          <p:grpSpPr>
            <a:xfrm>
              <a:off x="4836238" y="2118635"/>
              <a:ext cx="1698868" cy="216277"/>
              <a:chOff x="-2240575" y="2422551"/>
              <a:chExt cx="1874159" cy="298734"/>
            </a:xfrm>
          </p:grpSpPr>
          <p:sp>
            <p:nvSpPr>
              <p:cNvPr id="16" name="楕円 15">
                <a:extLst>
                  <a:ext uri="{FF2B5EF4-FFF2-40B4-BE49-F238E27FC236}">
                    <a16:creationId xmlns:a16="http://schemas.microsoft.com/office/drawing/2014/main" id="{5F747C37-6328-452C-9616-AC6AC1C7FBD6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9BB10943-972F-46E4-9DA6-055826A31C7C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BD0004C2-7CCC-4EC6-8034-DA79D8CB0A45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07CE0F7E-4588-417E-993D-A6777F7514F1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43D65854-3DB6-4503-A169-D9CB77FBBA93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86988B4B-4C11-47F6-A1AF-C879A3A8DBFE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7BCE2DC9-A906-4EC6-97F8-8991733DAF57}"/>
                </a:ext>
              </a:extLst>
            </p:cNvPr>
            <p:cNvGrpSpPr/>
            <p:nvPr/>
          </p:nvGrpSpPr>
          <p:grpSpPr>
            <a:xfrm>
              <a:off x="3044289" y="2112488"/>
              <a:ext cx="1622087" cy="208251"/>
              <a:chOff x="-2240575" y="2422551"/>
              <a:chExt cx="1874159" cy="298734"/>
            </a:xfrm>
          </p:grpSpPr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5DEEFB3-2E0B-4407-AD2E-BAE9BA9567EE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CD011822-8526-4DB5-94B0-276220711054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0AF2CB69-09B8-41AF-A74D-6B45C0FC3992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DE1C24C8-B73D-41DE-889D-B7C7447E42CA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C7FCB80A-D6A5-4904-8FDA-6CB78F625CCC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5CE7965E-6DC3-4A20-988F-A75C5A65CD8F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9EF47E34-C69D-447B-B82B-95AF1486A0FA}"/>
                </a:ext>
              </a:extLst>
            </p:cNvPr>
            <p:cNvGrpSpPr/>
            <p:nvPr/>
          </p:nvGrpSpPr>
          <p:grpSpPr>
            <a:xfrm>
              <a:off x="1339182" y="2114810"/>
              <a:ext cx="1602366" cy="214450"/>
              <a:chOff x="-2240575" y="2422551"/>
              <a:chExt cx="1874159" cy="298734"/>
            </a:xfrm>
          </p:grpSpPr>
          <p:sp>
            <p:nvSpPr>
              <p:cNvPr id="77" name="楕円 76">
                <a:extLst>
                  <a:ext uri="{FF2B5EF4-FFF2-40B4-BE49-F238E27FC236}">
                    <a16:creationId xmlns:a16="http://schemas.microsoft.com/office/drawing/2014/main" id="{ED02D7F1-0B7B-42CE-B90E-1D190C416486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1870ABFD-9DC5-4873-BC47-2B18A1C6ABB8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DA1F9027-2BCD-4927-98B8-B56A1FD72D5C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4C7C8D7A-F9F2-4BE7-B4E3-C9E3D5CC7866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5B244573-D950-42AC-9469-4F1CDB220E8A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3E21078-355A-4A74-9F6F-F059CEA35B6C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3AAC253B-F35A-4722-95A1-F7DEC742C05A}"/>
                </a:ext>
              </a:extLst>
            </p:cNvPr>
            <p:cNvGrpSpPr/>
            <p:nvPr/>
          </p:nvGrpSpPr>
          <p:grpSpPr>
            <a:xfrm>
              <a:off x="357032" y="2112922"/>
              <a:ext cx="816560" cy="198640"/>
              <a:chOff x="-1321481" y="2422551"/>
              <a:chExt cx="955065" cy="276710"/>
            </a:xfrm>
          </p:grpSpPr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D58651E4-A321-4961-9A46-B281EFFD0168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45F79C21-3ED7-460C-97F4-B9B5FEAB5045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D43C2316-4E94-4493-8D42-16B24103F800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E8613621-36A6-489C-8C0A-9A5FCC53CBE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B6DED5"/>
              </a:clrFrom>
              <a:clrTo>
                <a:srgbClr val="B6DED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79" y="7865808"/>
            <a:ext cx="870837" cy="276999"/>
          </a:xfrm>
          <a:prstGeom prst="rect">
            <a:avLst/>
          </a:prstGeom>
        </p:spPr>
      </p:pic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3E0DA02D-F204-45B1-B74E-55B4EBFDD553}"/>
              </a:ext>
            </a:extLst>
          </p:cNvPr>
          <p:cNvSpPr/>
          <p:nvPr/>
        </p:nvSpPr>
        <p:spPr>
          <a:xfrm>
            <a:off x="552520" y="8294522"/>
            <a:ext cx="6230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1200" b="1" dirty="0">
                <a:solidFill>
                  <a:prstClr val="black"/>
                </a:solidFill>
              </a:rPr>
              <a:t>※</a:t>
            </a:r>
            <a:r>
              <a:rPr kumimoji="1" lang="ja-JP" altLang="en-US" sz="1200" b="1" dirty="0">
                <a:solidFill>
                  <a:prstClr val="black"/>
                </a:solidFill>
              </a:rPr>
              <a:t>助成事業の決定は、熊本市市民公益活動支援基金運営委員会の審査に</a:t>
            </a:r>
            <a:endParaRPr kumimoji="1" lang="en-US" altLang="ja-JP" sz="1200" b="1" dirty="0">
              <a:solidFill>
                <a:prstClr val="black"/>
              </a:solidFill>
            </a:endParaRPr>
          </a:p>
          <a:p>
            <a:pPr lvl="0"/>
            <a:r>
              <a:rPr kumimoji="1" lang="ja-JP" altLang="en-US" sz="1200" b="1" dirty="0">
                <a:solidFill>
                  <a:prstClr val="black"/>
                </a:solidFill>
              </a:rPr>
              <a:t>　基づき、熊本市が行います。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63EAC7-136C-4141-A164-62F9DBF33C90}"/>
              </a:ext>
            </a:extLst>
          </p:cNvPr>
          <p:cNvSpPr txBox="1"/>
          <p:nvPr/>
        </p:nvSpPr>
        <p:spPr>
          <a:xfrm>
            <a:off x="3086408" y="8868158"/>
            <a:ext cx="2991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詳しくは募集要項をご覧ください。</a:t>
            </a:r>
          </a:p>
        </p:txBody>
      </p:sp>
      <p:pic>
        <p:nvPicPr>
          <p:cNvPr id="65" name="図 64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5BC1F4B4-6F75-41FD-A9E5-2BDB5578AA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40619" y="367456"/>
            <a:ext cx="361255" cy="315737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07B3D59D-30F9-4E0E-B55B-6AB3F74B2AF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3959450" y="2607142"/>
            <a:ext cx="2081665" cy="16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3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8D843CB-F92E-4866-BEAE-5517BF4D7B11}"/>
              </a:ext>
            </a:extLst>
          </p:cNvPr>
          <p:cNvSpPr/>
          <p:nvPr/>
        </p:nvSpPr>
        <p:spPr>
          <a:xfrm>
            <a:off x="505631" y="6741773"/>
            <a:ext cx="5855935" cy="2013682"/>
          </a:xfrm>
          <a:prstGeom prst="roundRect">
            <a:avLst/>
          </a:prstGeom>
          <a:solidFill>
            <a:srgbClr val="FFCCCC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8613621-36A6-489C-8C0A-9A5FCC53CBE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B6DED5"/>
              </a:clrFrom>
              <a:clrTo>
                <a:srgbClr val="B6DED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4318" y="5941929"/>
            <a:ext cx="1108039" cy="35244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501E6A3-1B42-4117-9529-5CB426A7D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04228" y="2038885"/>
            <a:ext cx="1443413" cy="1288215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3743090-EC1D-499D-BA2B-12DB9D04BF0D}"/>
              </a:ext>
            </a:extLst>
          </p:cNvPr>
          <p:cNvSpPr txBox="1"/>
          <p:nvPr/>
        </p:nvSpPr>
        <p:spPr>
          <a:xfrm>
            <a:off x="736600" y="5715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対象となるボランティア活動は？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382B3B2C-52C5-4BDF-AEB4-8F4B89FB7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11" y="2953584"/>
            <a:ext cx="368276" cy="328678"/>
          </a:xfrm>
          <a:prstGeom prst="rect">
            <a:avLst/>
          </a:prstGeom>
        </p:spPr>
      </p:pic>
      <p:sp>
        <p:nvSpPr>
          <p:cNvPr id="5" name="タイトル 4">
            <a:extLst>
              <a:ext uri="{FF2B5EF4-FFF2-40B4-BE49-F238E27FC236}">
                <a16:creationId xmlns:a16="http://schemas.microsoft.com/office/drawing/2014/main" id="{A6BAE8FF-8F72-46BA-9720-ABC48A730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7" y="832180"/>
            <a:ext cx="5932033" cy="1757790"/>
          </a:xfrm>
        </p:spPr>
        <p:txBody>
          <a:bodyPr>
            <a:normAutofit/>
          </a:bodyPr>
          <a:lstStyle/>
          <a:p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ja-JP" altLang="en-US" sz="1400" dirty="0">
                <a:solidFill>
                  <a:schemeClr val="tx1"/>
                </a:solidFill>
              </a:rPr>
              <a:t>・地域や人々（不特定多数の人）のために行うボランティア活動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ja-JP" altLang="en-US" sz="1400" dirty="0">
                <a:solidFill>
                  <a:schemeClr val="tx1"/>
                </a:solidFill>
              </a:rPr>
              <a:t>・活動を通して、これからの地域活動や、ボランティア・市民公益活動　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ja-JP" altLang="en-US" sz="1400" dirty="0">
                <a:solidFill>
                  <a:schemeClr val="tx1"/>
                </a:solidFill>
              </a:rPr>
              <a:t>　に、参加したい！と思えるような活動・取り組み</a:t>
            </a:r>
            <a:br>
              <a:rPr lang="en-US" altLang="ja-JP" sz="1400" dirty="0">
                <a:solidFill>
                  <a:schemeClr val="tx1"/>
                </a:solidFill>
              </a:rPr>
            </a:b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en-US" altLang="ja-JP" sz="1400" b="1" dirty="0">
                <a:solidFill>
                  <a:srgbClr val="FF0000"/>
                </a:solidFill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</a:rPr>
              <a:t>活動の計画や発案に、こどもたちの意見を取り入れる必要があります。</a:t>
            </a:r>
            <a:br>
              <a:rPr lang="en-US" altLang="ja-JP" sz="1400" b="1" dirty="0">
                <a:solidFill>
                  <a:srgbClr val="FF0000"/>
                </a:solidFill>
              </a:rPr>
            </a:b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これは対象になるの？と悩む場合は、ぜひご相談ください。</a:t>
            </a:r>
          </a:p>
        </p:txBody>
      </p:sp>
      <p:pic>
        <p:nvPicPr>
          <p:cNvPr id="53" name="コンテンツ プレースホルダー 52">
            <a:extLst>
              <a:ext uri="{FF2B5EF4-FFF2-40B4-BE49-F238E27FC236}">
                <a16:creationId xmlns:a16="http://schemas.microsoft.com/office/drawing/2014/main" id="{82D16444-6242-4E5C-894C-18D5CB691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5150208" y="804186"/>
            <a:ext cx="4163929" cy="20118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FA5192D-8C6F-4D92-8F01-E5AF2CB6F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535219" y="6934375"/>
            <a:ext cx="4163929" cy="20118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B9DC45-7829-48B5-B3D4-F7727E7D287C}"/>
              </a:ext>
            </a:extLst>
          </p:cNvPr>
          <p:cNvSpPr txBox="1"/>
          <p:nvPr/>
        </p:nvSpPr>
        <p:spPr>
          <a:xfrm>
            <a:off x="798966" y="29577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説明動画配信のお知らせ</a:t>
            </a:r>
            <a:endParaRPr kumimoji="1" lang="en-US" altLang="ja-JP" dirty="0"/>
          </a:p>
        </p:txBody>
      </p:sp>
      <p:sp>
        <p:nvSpPr>
          <p:cNvPr id="15" name="タイトル 4">
            <a:extLst>
              <a:ext uri="{FF2B5EF4-FFF2-40B4-BE49-F238E27FC236}">
                <a16:creationId xmlns:a16="http://schemas.microsoft.com/office/drawing/2014/main" id="{11964131-602D-43E4-9ECE-3AC190434FE2}"/>
              </a:ext>
            </a:extLst>
          </p:cNvPr>
          <p:cNvSpPr txBox="1">
            <a:spLocks/>
          </p:cNvSpPr>
          <p:nvPr/>
        </p:nvSpPr>
        <p:spPr>
          <a:xfrm>
            <a:off x="505630" y="3548918"/>
            <a:ext cx="5855935" cy="2013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solidFill>
                  <a:schemeClr val="tx1"/>
                </a:solidFill>
                <a:latin typeface="+mj-ea"/>
              </a:rPr>
              <a:t>こども・学生ボランティア助成について、もっと知りたいという方に向け、説明動画を配信します。ぜひご視聴ください。</a:t>
            </a:r>
            <a:endParaRPr lang="en-US" altLang="ja-JP" sz="1400" dirty="0">
              <a:solidFill>
                <a:schemeClr val="tx1"/>
              </a:solidFill>
              <a:latin typeface="+mj-ea"/>
            </a:endParaRPr>
          </a:p>
          <a:p>
            <a:endParaRPr lang="en-US" altLang="ja-JP" sz="1600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配信日時：令和６年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4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日午後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時～</a:t>
            </a:r>
            <a:endParaRPr lang="en-US" altLang="ja-JP" sz="1600" dirty="0">
              <a:solidFill>
                <a:schemeClr val="tx1"/>
              </a:solidFill>
              <a:latin typeface="+mj-ea"/>
            </a:endParaRPr>
          </a:p>
          <a:p>
            <a:endParaRPr lang="en-US" altLang="ja-JP" sz="1200" dirty="0">
              <a:solidFill>
                <a:schemeClr val="tx1"/>
              </a:solidFill>
              <a:latin typeface="+mj-ea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YouTube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「あいぽーとちゃんねる」で配信します。</a:t>
            </a:r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配信</a:t>
            </a:r>
            <a:r>
              <a:rPr lang="en-US" altLang="ja-JP" sz="1200" b="1" dirty="0">
                <a:solidFill>
                  <a:schemeClr val="tx1"/>
                </a:solidFill>
                <a:latin typeface="+mj-ea"/>
              </a:rPr>
              <a:t>URL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は、熊本市市民公益活動支援基金ホームページ</a:t>
            </a:r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endParaRPr lang="en-US" altLang="ja-JP" sz="1200" b="1" dirty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でお知らせします。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19EE152-C420-4D33-A3B0-577605CF7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94" y="6440945"/>
            <a:ext cx="368276" cy="32867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6DB0F4C-81D2-406E-8905-11156C9E3CA5}"/>
              </a:ext>
            </a:extLst>
          </p:cNvPr>
          <p:cNvSpPr txBox="1"/>
          <p:nvPr/>
        </p:nvSpPr>
        <p:spPr>
          <a:xfrm>
            <a:off x="610394" y="6806857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　お問合せ先</a:t>
            </a:r>
            <a:endParaRPr kumimoji="1" lang="en-US" altLang="ja-JP" sz="1600" dirty="0"/>
          </a:p>
        </p:txBody>
      </p:sp>
      <p:sp>
        <p:nvSpPr>
          <p:cNvPr id="21" name="タイトル 4">
            <a:extLst>
              <a:ext uri="{FF2B5EF4-FFF2-40B4-BE49-F238E27FC236}">
                <a16:creationId xmlns:a16="http://schemas.microsoft.com/office/drawing/2014/main" id="{AB4D3D9C-5FBD-41F4-AD90-A651C7E43FFC}"/>
              </a:ext>
            </a:extLst>
          </p:cNvPr>
          <p:cNvSpPr txBox="1">
            <a:spLocks/>
          </p:cNvSpPr>
          <p:nvPr/>
        </p:nvSpPr>
        <p:spPr>
          <a:xfrm>
            <a:off x="736600" y="7125255"/>
            <a:ext cx="5802766" cy="1798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〒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862-0971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熊本市中央区大江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5-1-1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ウェルパルくまもと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階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熊本市市民活動支援センター・あいぽーと　</a:t>
            </a:r>
          </a:p>
          <a:p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TEL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096-366-0168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10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00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～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20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00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　土日祝も受け付けます）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毎月第</a:t>
            </a:r>
            <a:r>
              <a:rPr lang="en-US" altLang="ja-JP" sz="1600" dirty="0">
                <a:solidFill>
                  <a:schemeClr val="tx1"/>
                </a:solidFill>
                <a:latin typeface="+mj-ea"/>
              </a:rPr>
              <a:t>2</a:t>
            </a:r>
            <a:r>
              <a:rPr lang="ja-JP" altLang="en-US" sz="1600" dirty="0">
                <a:solidFill>
                  <a:schemeClr val="tx1"/>
                </a:solidFill>
                <a:latin typeface="+mj-ea"/>
              </a:rPr>
              <a:t>木曜日を除きます。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+mj-ea"/>
              </a:rPr>
              <a:t>E</a:t>
            </a:r>
            <a:r>
              <a:rPr lang="ja-JP" altLang="en-US" sz="1400" dirty="0">
                <a:solidFill>
                  <a:schemeClr val="tx1"/>
                </a:solidFill>
                <a:latin typeface="+mj-ea"/>
              </a:rPr>
              <a:t>メール：</a:t>
            </a:r>
            <a:r>
              <a:rPr lang="en-US" altLang="ja-JP" sz="1400" dirty="0">
                <a:solidFill>
                  <a:schemeClr val="tx1"/>
                </a:solidFill>
                <a:latin typeface="+mj-ea"/>
              </a:rPr>
              <a:t>aiport_kumamoto_city@joy.ocn.ne.jp </a:t>
            </a:r>
          </a:p>
          <a:p>
            <a:endParaRPr lang="en-US" altLang="ja-JP" sz="18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16E0E306-5FC5-4643-9A17-02FC9FDB5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63" y="602740"/>
            <a:ext cx="368276" cy="328678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397787F-CF40-4509-A94E-36A94F9EDD6F}"/>
              </a:ext>
            </a:extLst>
          </p:cNvPr>
          <p:cNvGrpSpPr/>
          <p:nvPr/>
        </p:nvGrpSpPr>
        <p:grpSpPr>
          <a:xfrm>
            <a:off x="1020739" y="3333985"/>
            <a:ext cx="4468968" cy="84612"/>
            <a:chOff x="357032" y="2112488"/>
            <a:chExt cx="6178074" cy="222424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8F3B63CB-9C5D-46E8-BFA1-DAA59BCA5F15}"/>
                </a:ext>
              </a:extLst>
            </p:cNvPr>
            <p:cNvGrpSpPr/>
            <p:nvPr/>
          </p:nvGrpSpPr>
          <p:grpSpPr>
            <a:xfrm>
              <a:off x="4836238" y="2118635"/>
              <a:ext cx="1698868" cy="216277"/>
              <a:chOff x="-2240575" y="2422551"/>
              <a:chExt cx="1874159" cy="298734"/>
            </a:xfrm>
          </p:grpSpPr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7E5D60AF-8924-45EE-AABE-CE67D43820C7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DAABF907-AECA-47BA-BF57-13FFE765EF9E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" name="楕円 46">
                <a:extLst>
                  <a:ext uri="{FF2B5EF4-FFF2-40B4-BE49-F238E27FC236}">
                    <a16:creationId xmlns:a16="http://schemas.microsoft.com/office/drawing/2014/main" id="{57B63182-A4A4-4F35-BDF3-8BFCCE294C5F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楕円 47">
                <a:extLst>
                  <a:ext uri="{FF2B5EF4-FFF2-40B4-BE49-F238E27FC236}">
                    <a16:creationId xmlns:a16="http://schemas.microsoft.com/office/drawing/2014/main" id="{5DCAAAC3-2058-4F1A-9456-A43F3AE032A4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2636C43D-FEEE-4901-97BA-8213C59E1E39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1E6A4C46-A5CC-4C45-873C-29384B6EF26C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06E44A1A-5281-4901-97A3-EDA6155BDAD9}"/>
                </a:ext>
              </a:extLst>
            </p:cNvPr>
            <p:cNvGrpSpPr/>
            <p:nvPr/>
          </p:nvGrpSpPr>
          <p:grpSpPr>
            <a:xfrm>
              <a:off x="3044289" y="2112488"/>
              <a:ext cx="1622087" cy="208251"/>
              <a:chOff x="-2240575" y="2422551"/>
              <a:chExt cx="1874159" cy="298734"/>
            </a:xfrm>
          </p:grpSpPr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11E408D1-F65D-4383-8A94-FD578BCAD882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5F3FDA82-647B-44A0-9AB9-520FCC70A046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830DB0BE-D649-46BA-AB24-357E4A1FDD7D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0EEF9B9E-1C83-4778-B338-479D3011C7E0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3D5579EA-603C-4207-B5B5-15D5EBC09458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213B681B-1BCA-492A-9878-6AD411A270FF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9D0BA7F6-B024-4334-9827-C96E14EDD678}"/>
                </a:ext>
              </a:extLst>
            </p:cNvPr>
            <p:cNvGrpSpPr/>
            <p:nvPr/>
          </p:nvGrpSpPr>
          <p:grpSpPr>
            <a:xfrm>
              <a:off x="1339182" y="2114810"/>
              <a:ext cx="1602366" cy="214450"/>
              <a:chOff x="-2240575" y="2422551"/>
              <a:chExt cx="1874159" cy="298734"/>
            </a:xfrm>
          </p:grpSpPr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88F3BA19-E579-453C-A49E-123FA4F59942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F736040B-366E-492A-B9D7-3D1DD5C97025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BDD5CA8F-4E4C-4497-AB7C-2EE853D7D972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E1B9E1FE-AD44-4C63-AB5A-A640D48CB666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8A4ECFE6-07FE-4E0F-A7C6-8495440E1297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F65EB00E-D7F4-4D24-8BFA-9381029784F7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91FAD8C8-9314-4301-892F-34A171CFD460}"/>
                </a:ext>
              </a:extLst>
            </p:cNvPr>
            <p:cNvGrpSpPr/>
            <p:nvPr/>
          </p:nvGrpSpPr>
          <p:grpSpPr>
            <a:xfrm>
              <a:off x="357032" y="2112922"/>
              <a:ext cx="816560" cy="198640"/>
              <a:chOff x="-1321481" y="2422551"/>
              <a:chExt cx="955065" cy="276710"/>
            </a:xfrm>
          </p:grpSpPr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CB553BD5-112D-4AE9-8B27-7CDC69F4606E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BE4B136C-71AB-42D0-8F85-9064F392905E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68EDEF7C-755B-4E81-AAE2-66010C66C21F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B98F0D06-68AA-49CD-B07A-49D1D3149726}"/>
              </a:ext>
            </a:extLst>
          </p:cNvPr>
          <p:cNvGrpSpPr/>
          <p:nvPr/>
        </p:nvGrpSpPr>
        <p:grpSpPr>
          <a:xfrm>
            <a:off x="1020739" y="895997"/>
            <a:ext cx="4468968" cy="84612"/>
            <a:chOff x="357032" y="2112488"/>
            <a:chExt cx="6178074" cy="222424"/>
          </a:xfrm>
        </p:grpSpPr>
        <p:grpSp>
          <p:nvGrpSpPr>
            <p:cNvPr id="79" name="グループ化 78">
              <a:extLst>
                <a:ext uri="{FF2B5EF4-FFF2-40B4-BE49-F238E27FC236}">
                  <a16:creationId xmlns:a16="http://schemas.microsoft.com/office/drawing/2014/main" id="{87EB58C7-F5FA-48D0-BDD8-9517FEE0002A}"/>
                </a:ext>
              </a:extLst>
            </p:cNvPr>
            <p:cNvGrpSpPr/>
            <p:nvPr/>
          </p:nvGrpSpPr>
          <p:grpSpPr>
            <a:xfrm>
              <a:off x="4836238" y="2118635"/>
              <a:ext cx="1698868" cy="216277"/>
              <a:chOff x="-2240575" y="2422551"/>
              <a:chExt cx="1874159" cy="298734"/>
            </a:xfrm>
          </p:grpSpPr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B1A4FD9A-609F-4805-9866-98D9BE5FC70D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201D6EC1-4A4E-4500-AD7B-2CE265B15096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D3FD9B2A-A281-4D87-9F09-EDEDD889BF4E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E6E207A8-8058-4B71-B14D-341365BAD53F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0243DE0B-1AE5-421D-9C11-D57CA7525A21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4C54E853-C1E3-45A2-9BD6-F480285DEB23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B2B9AF5-A54C-41AC-9EC8-2CBC97A32E9B}"/>
                </a:ext>
              </a:extLst>
            </p:cNvPr>
            <p:cNvGrpSpPr/>
            <p:nvPr/>
          </p:nvGrpSpPr>
          <p:grpSpPr>
            <a:xfrm>
              <a:off x="3044289" y="2112488"/>
              <a:ext cx="1622087" cy="208251"/>
              <a:chOff x="-2240575" y="2422551"/>
              <a:chExt cx="1874159" cy="298734"/>
            </a:xfrm>
          </p:grpSpPr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1C0C22FB-C3F5-4AC8-AB6A-95556735F47C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D99E1577-626B-4293-BEC0-76CCF850F732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27311C48-99C3-4C49-8605-283B9B7C3D67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15320F50-283E-4EAB-8520-623AF7A44031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C2C93D39-B46E-4EC6-8605-5F40A6C80D79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3CF07990-C9C3-485E-BC9E-0FC9A0181959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0CBF5246-C173-46E3-ABA9-48A400F553A0}"/>
                </a:ext>
              </a:extLst>
            </p:cNvPr>
            <p:cNvGrpSpPr/>
            <p:nvPr/>
          </p:nvGrpSpPr>
          <p:grpSpPr>
            <a:xfrm>
              <a:off x="1339182" y="2114810"/>
              <a:ext cx="1602366" cy="214450"/>
              <a:chOff x="-2240575" y="2422551"/>
              <a:chExt cx="1874159" cy="298734"/>
            </a:xfrm>
          </p:grpSpPr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2DFCF04F-74E8-4337-BAB9-3AF17E7C9B2E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2D5E9748-CBC3-4424-938C-A25AD6B6F974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8" name="楕円 87">
                <a:extLst>
                  <a:ext uri="{FF2B5EF4-FFF2-40B4-BE49-F238E27FC236}">
                    <a16:creationId xmlns:a16="http://schemas.microsoft.com/office/drawing/2014/main" id="{CBFDED2C-49D6-428F-B30E-114B92B3E1DB}"/>
                  </a:ext>
                </a:extLst>
              </p:cNvPr>
              <p:cNvSpPr/>
              <p:nvPr/>
            </p:nvSpPr>
            <p:spPr>
              <a:xfrm>
                <a:off x="-1569717" y="2523109"/>
                <a:ext cx="172854" cy="166473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C19A0540-73A2-4DCC-85BF-E7F4DB67B2FE}"/>
                  </a:ext>
                </a:extLst>
              </p:cNvPr>
              <p:cNvSpPr/>
              <p:nvPr/>
            </p:nvSpPr>
            <p:spPr>
              <a:xfrm>
                <a:off x="-1968782" y="2454929"/>
                <a:ext cx="276567" cy="26635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4083F6C8-86EC-43C8-BD50-91E18889CE10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71789D22-1E5C-45A8-AB3E-6B35C21D161B}"/>
                  </a:ext>
                </a:extLst>
              </p:cNvPr>
              <p:cNvSpPr/>
              <p:nvPr/>
            </p:nvSpPr>
            <p:spPr>
              <a:xfrm>
                <a:off x="-2240575" y="2506751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CF4FD523-EBF4-4CA8-AD34-131C42322740}"/>
                </a:ext>
              </a:extLst>
            </p:cNvPr>
            <p:cNvGrpSpPr/>
            <p:nvPr/>
          </p:nvGrpSpPr>
          <p:grpSpPr>
            <a:xfrm>
              <a:off x="357032" y="2112922"/>
              <a:ext cx="816560" cy="198640"/>
              <a:chOff x="-1321481" y="2422551"/>
              <a:chExt cx="955065" cy="276710"/>
            </a:xfrm>
          </p:grpSpPr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7AD15BF3-7F75-4F9B-8204-33B57FC47FB7}"/>
                  </a:ext>
                </a:extLst>
              </p:cNvPr>
              <p:cNvSpPr/>
              <p:nvPr/>
            </p:nvSpPr>
            <p:spPr>
              <a:xfrm>
                <a:off x="-1321481" y="2422551"/>
                <a:ext cx="276567" cy="266356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11900228-F9F5-4E3D-BE8D-DF63CE27E379}"/>
                  </a:ext>
                </a:extLst>
              </p:cNvPr>
              <p:cNvSpPr/>
              <p:nvPr/>
            </p:nvSpPr>
            <p:spPr>
              <a:xfrm>
                <a:off x="-642983" y="2432905"/>
                <a:ext cx="276567" cy="266356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6FC5AA3C-2048-4B40-92FB-3B8D69B49F0D}"/>
                  </a:ext>
                </a:extLst>
              </p:cNvPr>
              <p:cNvSpPr/>
              <p:nvPr/>
            </p:nvSpPr>
            <p:spPr>
              <a:xfrm>
                <a:off x="-917440" y="2497114"/>
                <a:ext cx="172854" cy="166473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7FC2F8B9-9AB1-4C00-945D-1821E66EDD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809" y="2103076"/>
            <a:ext cx="1514012" cy="113717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21960C-FE4B-4EA0-B399-EA34BB0DF81D}"/>
              </a:ext>
            </a:extLst>
          </p:cNvPr>
          <p:cNvSpPr txBox="1"/>
          <p:nvPr/>
        </p:nvSpPr>
        <p:spPr>
          <a:xfrm>
            <a:off x="5128399" y="2242457"/>
            <a:ext cx="11708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どんなことをしようかなぁ</a:t>
            </a:r>
          </a:p>
        </p:txBody>
      </p:sp>
      <p:sp>
        <p:nvSpPr>
          <p:cNvPr id="72" name="コンテンツ プレースホルダー 2">
            <a:extLst>
              <a:ext uri="{FF2B5EF4-FFF2-40B4-BE49-F238E27FC236}">
                <a16:creationId xmlns:a16="http://schemas.microsoft.com/office/drawing/2014/main" id="{1535EDAB-EBCA-4E3E-9C7F-4238493C8A48}"/>
              </a:ext>
            </a:extLst>
          </p:cNvPr>
          <p:cNvSpPr txBox="1">
            <a:spLocks/>
          </p:cNvSpPr>
          <p:nvPr/>
        </p:nvSpPr>
        <p:spPr>
          <a:xfrm>
            <a:off x="319158" y="9073820"/>
            <a:ext cx="6441700" cy="616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/>
              <a:t>この助成は、たくさんの方からの寄附金により設置した、熊本市市民公益活動支援基金</a:t>
            </a:r>
            <a:endParaRPr lang="en-US" altLang="ja-JP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/>
              <a:t>から</a:t>
            </a:r>
            <a:r>
              <a:rPr lang="ja-JP" altLang="en-US" sz="1200" dirty="0"/>
              <a:t>助成します。</a:t>
            </a:r>
            <a:endParaRPr lang="en-US" altLang="ja-JP" sz="1200" dirty="0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B4DC2285-2B0D-49E1-9CBF-AC0F245AE6AA}"/>
              </a:ext>
            </a:extLst>
          </p:cNvPr>
          <p:cNvGrpSpPr>
            <a:grpSpLocks noChangeAspect="1"/>
          </p:cNvGrpSpPr>
          <p:nvPr/>
        </p:nvGrpSpPr>
        <p:grpSpPr>
          <a:xfrm>
            <a:off x="7909245" y="3702433"/>
            <a:ext cx="1247007" cy="1250567"/>
            <a:chOff x="-25756" y="5352190"/>
            <a:chExt cx="1688700" cy="1758439"/>
          </a:xfrm>
        </p:grpSpPr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314CA917-37C5-41F6-97C0-D088E7EB0623}"/>
                </a:ext>
              </a:extLst>
            </p:cNvPr>
            <p:cNvGrpSpPr/>
            <p:nvPr/>
          </p:nvGrpSpPr>
          <p:grpSpPr>
            <a:xfrm>
              <a:off x="-25756" y="5352190"/>
              <a:ext cx="1688700" cy="1758439"/>
              <a:chOff x="5402099" y="103601"/>
              <a:chExt cx="1688700" cy="1758439"/>
            </a:xfrm>
          </p:grpSpPr>
          <p:pic>
            <p:nvPicPr>
              <p:cNvPr id="77" name="図 76">
                <a:extLst>
                  <a:ext uri="{FF2B5EF4-FFF2-40B4-BE49-F238E27FC236}">
                    <a16:creationId xmlns:a16="http://schemas.microsoft.com/office/drawing/2014/main" id="{6DD8C85B-51F1-42FE-9A92-C18132CD75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BBDDCD"/>
                  </a:clrFrom>
                  <a:clrTo>
                    <a:srgbClr val="BBDDCD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colorTemperature colorTemp="7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2099" y="103601"/>
                <a:ext cx="1688700" cy="1758439"/>
              </a:xfrm>
              <a:prstGeom prst="rect">
                <a:avLst/>
              </a:prstGeom>
            </p:spPr>
          </p:pic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7D657192-DC29-4FF4-A419-02C29921AE38}"/>
                  </a:ext>
                </a:extLst>
              </p:cNvPr>
              <p:cNvSpPr/>
              <p:nvPr/>
            </p:nvSpPr>
            <p:spPr>
              <a:xfrm>
                <a:off x="5772064" y="242256"/>
                <a:ext cx="172800" cy="172800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61804F4B-CE3A-4749-85C1-89020F9AD6F7}"/>
                  </a:ext>
                </a:extLst>
              </p:cNvPr>
              <p:cNvSpPr/>
              <p:nvPr/>
            </p:nvSpPr>
            <p:spPr>
              <a:xfrm>
                <a:off x="5765756" y="1577890"/>
                <a:ext cx="172800" cy="172800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024D998C-50F5-4EE0-A4A8-BE85B96DF76D}"/>
                  </a:ext>
                </a:extLst>
              </p:cNvPr>
              <p:cNvSpPr/>
              <p:nvPr/>
            </p:nvSpPr>
            <p:spPr>
              <a:xfrm>
                <a:off x="6344577" y="561322"/>
                <a:ext cx="108000" cy="108000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D5D50FCF-713B-49E9-A220-CAA8355807DB}"/>
                  </a:ext>
                </a:extLst>
              </p:cNvPr>
              <p:cNvSpPr/>
              <p:nvPr/>
            </p:nvSpPr>
            <p:spPr>
              <a:xfrm>
                <a:off x="6693130" y="789922"/>
                <a:ext cx="108000" cy="108000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D162EC66-7592-46DE-B0B2-5CACB4B13595}"/>
                  </a:ext>
                </a:extLst>
              </p:cNvPr>
              <p:cNvSpPr/>
              <p:nvPr/>
            </p:nvSpPr>
            <p:spPr>
              <a:xfrm>
                <a:off x="6588646" y="943953"/>
                <a:ext cx="172800" cy="172800"/>
              </a:xfrm>
              <a:prstGeom prst="ellipse">
                <a:avLst/>
              </a:prstGeom>
              <a:solidFill>
                <a:srgbClr val="FFCF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8A6C716D-9715-4EFE-8295-6B3548D24BB9}"/>
                  </a:ext>
                </a:extLst>
              </p:cNvPr>
              <p:cNvSpPr/>
              <p:nvPr/>
            </p:nvSpPr>
            <p:spPr>
              <a:xfrm>
                <a:off x="6565266" y="293665"/>
                <a:ext cx="172800" cy="172800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0" name="楕円 109">
                <a:extLst>
                  <a:ext uri="{FF2B5EF4-FFF2-40B4-BE49-F238E27FC236}">
                    <a16:creationId xmlns:a16="http://schemas.microsoft.com/office/drawing/2014/main" id="{737A0C39-73AB-48EB-942D-7AAAC5DD2916}"/>
                  </a:ext>
                </a:extLst>
              </p:cNvPr>
              <p:cNvSpPr/>
              <p:nvPr/>
            </p:nvSpPr>
            <p:spPr>
              <a:xfrm>
                <a:off x="5424542" y="977226"/>
                <a:ext cx="172800" cy="172800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楕円 110">
                <a:extLst>
                  <a:ext uri="{FF2B5EF4-FFF2-40B4-BE49-F238E27FC236}">
                    <a16:creationId xmlns:a16="http://schemas.microsoft.com/office/drawing/2014/main" id="{F7675896-EC5D-4D0F-AAC1-5C3965AF4D6B}"/>
                  </a:ext>
                </a:extLst>
              </p:cNvPr>
              <p:cNvSpPr/>
              <p:nvPr/>
            </p:nvSpPr>
            <p:spPr>
              <a:xfrm>
                <a:off x="5870332" y="1061815"/>
                <a:ext cx="172800" cy="172800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楕円 111">
                <a:extLst>
                  <a:ext uri="{FF2B5EF4-FFF2-40B4-BE49-F238E27FC236}">
                    <a16:creationId xmlns:a16="http://schemas.microsoft.com/office/drawing/2014/main" id="{B13B8F37-8ED7-4921-8545-E296D857E976}"/>
                  </a:ext>
                </a:extLst>
              </p:cNvPr>
              <p:cNvSpPr/>
              <p:nvPr/>
            </p:nvSpPr>
            <p:spPr>
              <a:xfrm>
                <a:off x="5597342" y="799157"/>
                <a:ext cx="108000" cy="108000"/>
              </a:xfrm>
              <a:prstGeom prst="ellipse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楕円 112">
                <a:extLst>
                  <a:ext uri="{FF2B5EF4-FFF2-40B4-BE49-F238E27FC236}">
                    <a16:creationId xmlns:a16="http://schemas.microsoft.com/office/drawing/2014/main" id="{8E745D45-02A3-4282-B068-97182C2D2B40}"/>
                  </a:ext>
                </a:extLst>
              </p:cNvPr>
              <p:cNvSpPr/>
              <p:nvPr/>
            </p:nvSpPr>
            <p:spPr>
              <a:xfrm>
                <a:off x="6431966" y="1565119"/>
                <a:ext cx="172800" cy="172800"/>
              </a:xfrm>
              <a:prstGeom prst="ellipse">
                <a:avLst/>
              </a:prstGeom>
              <a:solidFill>
                <a:srgbClr val="FF7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BD86F4A5-2A77-463E-A991-970C94828DBE}"/>
                  </a:ext>
                </a:extLst>
              </p:cNvPr>
              <p:cNvSpPr/>
              <p:nvPr/>
            </p:nvSpPr>
            <p:spPr>
              <a:xfrm>
                <a:off x="5487177" y="476438"/>
                <a:ext cx="172800" cy="172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A6526562-5804-4E01-846D-46D24ECA8F74}"/>
                  </a:ext>
                </a:extLst>
              </p:cNvPr>
              <p:cNvSpPr/>
              <p:nvPr/>
            </p:nvSpPr>
            <p:spPr>
              <a:xfrm>
                <a:off x="6312177" y="990838"/>
                <a:ext cx="172800" cy="172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AD2C9FD4-6053-4DAD-8F4B-9BBD0875203D}"/>
                  </a:ext>
                </a:extLst>
              </p:cNvPr>
              <p:cNvSpPr/>
              <p:nvPr/>
            </p:nvSpPr>
            <p:spPr>
              <a:xfrm>
                <a:off x="6714295" y="527017"/>
                <a:ext cx="108000" cy="108000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404016F7-29C0-445F-9ADD-99731B51B3DA}"/>
                  </a:ext>
                </a:extLst>
              </p:cNvPr>
              <p:cNvSpPr/>
              <p:nvPr/>
            </p:nvSpPr>
            <p:spPr>
              <a:xfrm>
                <a:off x="5671207" y="1023341"/>
                <a:ext cx="108000" cy="108000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0931BC8F-AD43-433E-BF00-ADE122882EBA}"/>
                  </a:ext>
                </a:extLst>
              </p:cNvPr>
              <p:cNvSpPr/>
              <p:nvPr/>
            </p:nvSpPr>
            <p:spPr>
              <a:xfrm>
                <a:off x="6021346" y="403467"/>
                <a:ext cx="108000" cy="108000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843E20C3-758F-4AF7-B4CD-81FA34577B72}"/>
                  </a:ext>
                </a:extLst>
              </p:cNvPr>
              <p:cNvSpPr/>
              <p:nvPr/>
            </p:nvSpPr>
            <p:spPr>
              <a:xfrm>
                <a:off x="6811318" y="997605"/>
                <a:ext cx="108000" cy="108000"/>
              </a:xfrm>
              <a:prstGeom prst="ellipse">
                <a:avLst/>
              </a:prstGeom>
              <a:solidFill>
                <a:srgbClr val="8FD9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楕円 74">
              <a:extLst>
                <a:ext uri="{FF2B5EF4-FFF2-40B4-BE49-F238E27FC236}">
                  <a16:creationId xmlns:a16="http://schemas.microsoft.com/office/drawing/2014/main" id="{33A0218E-1240-4698-B272-D1CEC415E037}"/>
                </a:ext>
              </a:extLst>
            </p:cNvPr>
            <p:cNvSpPr/>
            <p:nvPr/>
          </p:nvSpPr>
          <p:spPr>
            <a:xfrm>
              <a:off x="1441234" y="5917911"/>
              <a:ext cx="172800" cy="172800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楕円 75">
              <a:extLst>
                <a:ext uri="{FF2B5EF4-FFF2-40B4-BE49-F238E27FC236}">
                  <a16:creationId xmlns:a16="http://schemas.microsoft.com/office/drawing/2014/main" id="{8D6BAF0A-311A-46B4-962E-B61DA3CDEB85}"/>
                </a:ext>
              </a:extLst>
            </p:cNvPr>
            <p:cNvSpPr/>
            <p:nvPr/>
          </p:nvSpPr>
          <p:spPr>
            <a:xfrm>
              <a:off x="1441234" y="6423522"/>
              <a:ext cx="172800" cy="172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D3232B5E-8397-4EFC-84AE-D01A297B82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67455" y="7448568"/>
            <a:ext cx="1092688" cy="110340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C02359-0BAF-4E2E-A1E6-639AC47B568F}"/>
              </a:ext>
            </a:extLst>
          </p:cNvPr>
          <p:cNvSpPr/>
          <p:nvPr/>
        </p:nvSpPr>
        <p:spPr>
          <a:xfrm>
            <a:off x="3574755" y="6140686"/>
            <a:ext cx="2394724" cy="380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熊本市市民公益活動支援基金</a:t>
            </a: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F838D904-821A-483E-A092-172A5D7525ED}"/>
              </a:ext>
            </a:extLst>
          </p:cNvPr>
          <p:cNvSpPr/>
          <p:nvPr/>
        </p:nvSpPr>
        <p:spPr>
          <a:xfrm>
            <a:off x="5813491" y="6085044"/>
            <a:ext cx="1001114" cy="527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で検索🔍</a:t>
            </a: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F047F63C-149B-4313-ABD3-AFBA862F7BDF}"/>
              </a:ext>
            </a:extLst>
          </p:cNvPr>
          <p:cNvSpPr/>
          <p:nvPr/>
        </p:nvSpPr>
        <p:spPr>
          <a:xfrm>
            <a:off x="4508278" y="5526598"/>
            <a:ext cx="1001114" cy="527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HP</a:t>
            </a:r>
            <a:r>
              <a:rPr kumimoji="1" lang="ja-JP" altLang="en-US" sz="1100" dirty="0">
                <a:solidFill>
                  <a:schemeClr val="tx1"/>
                </a:solidFill>
              </a:rPr>
              <a:t>はこちら</a:t>
            </a:r>
            <a:r>
              <a:rPr kumimoji="1" lang="ja-JP" altLang="en-US" sz="1000" dirty="0">
                <a:solidFill>
                  <a:schemeClr val="tx1"/>
                </a:solidFill>
              </a:rPr>
              <a:t>または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E8333F-8932-2C2A-1891-705B07BDCA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786" y="3991191"/>
            <a:ext cx="6044184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62593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1193</TotalTime>
  <Words>545</Words>
  <Application>Microsoft Office PowerPoint</Application>
  <PresentationFormat>A4 210 x 297 mm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HGP創英角ﾎﾟｯﾌﾟ体</vt:lpstr>
      <vt:lpstr>HG丸ｺﾞｼｯｸM-PRO</vt:lpstr>
      <vt:lpstr>HG創英角ｺﾞｼｯｸUB</vt:lpstr>
      <vt:lpstr>HG創英角ﾎﾟｯﾌﾟ体</vt:lpstr>
      <vt:lpstr>ＭＳ ゴシック</vt:lpstr>
      <vt:lpstr>游ゴシック</vt:lpstr>
      <vt:lpstr>Arial</vt:lpstr>
      <vt:lpstr>Corbel</vt:lpstr>
      <vt:lpstr>基礎</vt:lpstr>
      <vt:lpstr>こども・学生ボランティア助成事業募集</vt:lpstr>
      <vt:lpstr> ・地域や人々（不特定多数の人）のために行うボランティア活動 ・活動を通して、これからの地域活動や、ボランティア・市民公益活動　 　に、参加したい！と思えるような活動・取り組み  ※活動の計画や発案に、こどもたちの意見を取り入れる必要があります。 　 これは対象になるの？と悩む場合は、ぜひご相談ください。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長井　智美</dc:creator>
  <cp:lastModifiedBy>河野　宏始</cp:lastModifiedBy>
  <cp:revision>166</cp:revision>
  <cp:lastPrinted>2022-12-22T07:49:15Z</cp:lastPrinted>
  <dcterms:created xsi:type="dcterms:W3CDTF">2021-08-04T01:43:34Z</dcterms:created>
  <dcterms:modified xsi:type="dcterms:W3CDTF">2024-03-29T01:04:23Z</dcterms:modified>
</cp:coreProperties>
</file>