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4"/>
  </p:notesMasterIdLst>
  <p:sldIdLst>
    <p:sldId id="261" r:id="rId2"/>
    <p:sldId id="26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F9F2"/>
    <a:srgbClr val="FF7C80"/>
    <a:srgbClr val="FFCF37"/>
    <a:srgbClr val="FFCCCC"/>
    <a:srgbClr val="FFFF99"/>
    <a:srgbClr val="8FD9BB"/>
    <a:srgbClr val="000000"/>
    <a:srgbClr val="FF0066"/>
    <a:srgbClr val="FF66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029F7-1456-4B94-A143-32EBBAB781DE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CC099-8CC2-488A-B4E9-CB158CF87B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7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2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06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61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9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3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97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142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92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35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352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7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7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F9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8057B29D-5CAA-4774-8F16-0F4421399EA1}"/>
              </a:ext>
            </a:extLst>
          </p:cNvPr>
          <p:cNvSpPr/>
          <p:nvPr/>
        </p:nvSpPr>
        <p:spPr>
          <a:xfrm>
            <a:off x="199812" y="3918723"/>
            <a:ext cx="6422306" cy="5563328"/>
          </a:xfrm>
          <a:custGeom>
            <a:avLst/>
            <a:gdLst>
              <a:gd name="connsiteX0" fmla="*/ 0 w 6422306"/>
              <a:gd name="connsiteY0" fmla="*/ 927240 h 5563328"/>
              <a:gd name="connsiteX1" fmla="*/ 927240 w 6422306"/>
              <a:gd name="connsiteY1" fmla="*/ 0 h 5563328"/>
              <a:gd name="connsiteX2" fmla="*/ 1534108 w 6422306"/>
              <a:gd name="connsiteY2" fmla="*/ 0 h 5563328"/>
              <a:gd name="connsiteX3" fmla="*/ 2095298 w 6422306"/>
              <a:gd name="connsiteY3" fmla="*/ 0 h 5563328"/>
              <a:gd name="connsiteX4" fmla="*/ 2747845 w 6422306"/>
              <a:gd name="connsiteY4" fmla="*/ 0 h 5563328"/>
              <a:gd name="connsiteX5" fmla="*/ 3491748 w 6422306"/>
              <a:gd name="connsiteY5" fmla="*/ 0 h 5563328"/>
              <a:gd name="connsiteX6" fmla="*/ 4189973 w 6422306"/>
              <a:gd name="connsiteY6" fmla="*/ 0 h 5563328"/>
              <a:gd name="connsiteX7" fmla="*/ 4842519 w 6422306"/>
              <a:gd name="connsiteY7" fmla="*/ 0 h 5563328"/>
              <a:gd name="connsiteX8" fmla="*/ 5495066 w 6422306"/>
              <a:gd name="connsiteY8" fmla="*/ 0 h 5563328"/>
              <a:gd name="connsiteX9" fmla="*/ 6422306 w 6422306"/>
              <a:gd name="connsiteY9" fmla="*/ 927240 h 5563328"/>
              <a:gd name="connsiteX10" fmla="*/ 6422306 w 6422306"/>
              <a:gd name="connsiteY10" fmla="*/ 1619558 h 5563328"/>
              <a:gd name="connsiteX11" fmla="*/ 6422306 w 6422306"/>
              <a:gd name="connsiteY11" fmla="*/ 2274788 h 5563328"/>
              <a:gd name="connsiteX12" fmla="*/ 6422306 w 6422306"/>
              <a:gd name="connsiteY12" fmla="*/ 2818752 h 5563328"/>
              <a:gd name="connsiteX13" fmla="*/ 6422306 w 6422306"/>
              <a:gd name="connsiteY13" fmla="*/ 3362717 h 5563328"/>
              <a:gd name="connsiteX14" fmla="*/ 6422306 w 6422306"/>
              <a:gd name="connsiteY14" fmla="*/ 3906681 h 5563328"/>
              <a:gd name="connsiteX15" fmla="*/ 6422306 w 6422306"/>
              <a:gd name="connsiteY15" fmla="*/ 4636088 h 5563328"/>
              <a:gd name="connsiteX16" fmla="*/ 5495066 w 6422306"/>
              <a:gd name="connsiteY16" fmla="*/ 5563328 h 5563328"/>
              <a:gd name="connsiteX17" fmla="*/ 4751163 w 6422306"/>
              <a:gd name="connsiteY17" fmla="*/ 5563328 h 5563328"/>
              <a:gd name="connsiteX18" fmla="*/ 4052938 w 6422306"/>
              <a:gd name="connsiteY18" fmla="*/ 5563328 h 5563328"/>
              <a:gd name="connsiteX19" fmla="*/ 3491748 w 6422306"/>
              <a:gd name="connsiteY19" fmla="*/ 5563328 h 5563328"/>
              <a:gd name="connsiteX20" fmla="*/ 2747845 w 6422306"/>
              <a:gd name="connsiteY20" fmla="*/ 5563328 h 5563328"/>
              <a:gd name="connsiteX21" fmla="*/ 2003942 w 6422306"/>
              <a:gd name="connsiteY21" fmla="*/ 5563328 h 5563328"/>
              <a:gd name="connsiteX22" fmla="*/ 927240 w 6422306"/>
              <a:gd name="connsiteY22" fmla="*/ 5563328 h 5563328"/>
              <a:gd name="connsiteX23" fmla="*/ 0 w 6422306"/>
              <a:gd name="connsiteY23" fmla="*/ 4636088 h 5563328"/>
              <a:gd name="connsiteX24" fmla="*/ 0 w 6422306"/>
              <a:gd name="connsiteY24" fmla="*/ 3980858 h 5563328"/>
              <a:gd name="connsiteX25" fmla="*/ 0 w 6422306"/>
              <a:gd name="connsiteY25" fmla="*/ 3399805 h 5563328"/>
              <a:gd name="connsiteX26" fmla="*/ 0 w 6422306"/>
              <a:gd name="connsiteY26" fmla="*/ 2707487 h 5563328"/>
              <a:gd name="connsiteX27" fmla="*/ 0 w 6422306"/>
              <a:gd name="connsiteY27" fmla="*/ 2200611 h 5563328"/>
              <a:gd name="connsiteX28" fmla="*/ 0 w 6422306"/>
              <a:gd name="connsiteY28" fmla="*/ 1582470 h 5563328"/>
              <a:gd name="connsiteX29" fmla="*/ 0 w 6422306"/>
              <a:gd name="connsiteY29" fmla="*/ 927240 h 556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422306" h="5563328" fill="none" extrusionOk="0">
                <a:moveTo>
                  <a:pt x="0" y="927240"/>
                </a:moveTo>
                <a:cubicBezTo>
                  <a:pt x="28853" y="370645"/>
                  <a:pt x="399974" y="97523"/>
                  <a:pt x="927240" y="0"/>
                </a:cubicBezTo>
                <a:cubicBezTo>
                  <a:pt x="1132272" y="-3916"/>
                  <a:pt x="1387868" y="143"/>
                  <a:pt x="1534108" y="0"/>
                </a:cubicBezTo>
                <a:cubicBezTo>
                  <a:pt x="1680348" y="-143"/>
                  <a:pt x="1861035" y="-22365"/>
                  <a:pt x="2095298" y="0"/>
                </a:cubicBezTo>
                <a:cubicBezTo>
                  <a:pt x="2329561" y="22365"/>
                  <a:pt x="2521257" y="9063"/>
                  <a:pt x="2747845" y="0"/>
                </a:cubicBezTo>
                <a:cubicBezTo>
                  <a:pt x="2974433" y="-9063"/>
                  <a:pt x="3123441" y="-12708"/>
                  <a:pt x="3491748" y="0"/>
                </a:cubicBezTo>
                <a:cubicBezTo>
                  <a:pt x="3860055" y="12708"/>
                  <a:pt x="4021185" y="24348"/>
                  <a:pt x="4189973" y="0"/>
                </a:cubicBezTo>
                <a:cubicBezTo>
                  <a:pt x="4358762" y="-24348"/>
                  <a:pt x="4683517" y="-29097"/>
                  <a:pt x="4842519" y="0"/>
                </a:cubicBezTo>
                <a:cubicBezTo>
                  <a:pt x="5001521" y="29097"/>
                  <a:pt x="5308230" y="-11676"/>
                  <a:pt x="5495066" y="0"/>
                </a:cubicBezTo>
                <a:cubicBezTo>
                  <a:pt x="6021732" y="37157"/>
                  <a:pt x="6409094" y="393503"/>
                  <a:pt x="6422306" y="927240"/>
                </a:cubicBezTo>
                <a:cubicBezTo>
                  <a:pt x="6399340" y="1267601"/>
                  <a:pt x="6453091" y="1316764"/>
                  <a:pt x="6422306" y="1619558"/>
                </a:cubicBezTo>
                <a:cubicBezTo>
                  <a:pt x="6391521" y="1922352"/>
                  <a:pt x="6425596" y="2074053"/>
                  <a:pt x="6422306" y="2274788"/>
                </a:cubicBezTo>
                <a:cubicBezTo>
                  <a:pt x="6419017" y="2475523"/>
                  <a:pt x="6431416" y="2655175"/>
                  <a:pt x="6422306" y="2818752"/>
                </a:cubicBezTo>
                <a:cubicBezTo>
                  <a:pt x="6413196" y="2982329"/>
                  <a:pt x="6402035" y="3109215"/>
                  <a:pt x="6422306" y="3362717"/>
                </a:cubicBezTo>
                <a:cubicBezTo>
                  <a:pt x="6442577" y="3616219"/>
                  <a:pt x="6440603" y="3643102"/>
                  <a:pt x="6422306" y="3906681"/>
                </a:cubicBezTo>
                <a:cubicBezTo>
                  <a:pt x="6404009" y="4170260"/>
                  <a:pt x="6433292" y="4307198"/>
                  <a:pt x="6422306" y="4636088"/>
                </a:cubicBezTo>
                <a:cubicBezTo>
                  <a:pt x="6363570" y="5103634"/>
                  <a:pt x="6033741" y="5670508"/>
                  <a:pt x="5495066" y="5563328"/>
                </a:cubicBezTo>
                <a:cubicBezTo>
                  <a:pt x="5127784" y="5555590"/>
                  <a:pt x="4958717" y="5567504"/>
                  <a:pt x="4751163" y="5563328"/>
                </a:cubicBezTo>
                <a:cubicBezTo>
                  <a:pt x="4543609" y="5559152"/>
                  <a:pt x="4349635" y="5544166"/>
                  <a:pt x="4052938" y="5563328"/>
                </a:cubicBezTo>
                <a:cubicBezTo>
                  <a:pt x="3756241" y="5582490"/>
                  <a:pt x="3714343" y="5561270"/>
                  <a:pt x="3491748" y="5563328"/>
                </a:cubicBezTo>
                <a:cubicBezTo>
                  <a:pt x="3269153" y="5565387"/>
                  <a:pt x="3090724" y="5541240"/>
                  <a:pt x="2747845" y="5563328"/>
                </a:cubicBezTo>
                <a:cubicBezTo>
                  <a:pt x="2404966" y="5585416"/>
                  <a:pt x="2286794" y="5551472"/>
                  <a:pt x="2003942" y="5563328"/>
                </a:cubicBezTo>
                <a:cubicBezTo>
                  <a:pt x="1721090" y="5575184"/>
                  <a:pt x="1156802" y="5580012"/>
                  <a:pt x="927240" y="5563328"/>
                </a:cubicBezTo>
                <a:cubicBezTo>
                  <a:pt x="370095" y="5553890"/>
                  <a:pt x="69332" y="5114914"/>
                  <a:pt x="0" y="4636088"/>
                </a:cubicBezTo>
                <a:cubicBezTo>
                  <a:pt x="17543" y="4366185"/>
                  <a:pt x="-7903" y="4164955"/>
                  <a:pt x="0" y="3980858"/>
                </a:cubicBezTo>
                <a:cubicBezTo>
                  <a:pt x="7903" y="3796761"/>
                  <a:pt x="-18393" y="3690076"/>
                  <a:pt x="0" y="3399805"/>
                </a:cubicBezTo>
                <a:cubicBezTo>
                  <a:pt x="18393" y="3109534"/>
                  <a:pt x="30521" y="2970076"/>
                  <a:pt x="0" y="2707487"/>
                </a:cubicBezTo>
                <a:cubicBezTo>
                  <a:pt x="-30521" y="2444898"/>
                  <a:pt x="4129" y="2411148"/>
                  <a:pt x="0" y="2200611"/>
                </a:cubicBezTo>
                <a:cubicBezTo>
                  <a:pt x="-4129" y="1990074"/>
                  <a:pt x="-7968" y="1752585"/>
                  <a:pt x="0" y="1582470"/>
                </a:cubicBezTo>
                <a:cubicBezTo>
                  <a:pt x="7968" y="1412355"/>
                  <a:pt x="-5998" y="1088993"/>
                  <a:pt x="0" y="927240"/>
                </a:cubicBezTo>
                <a:close/>
              </a:path>
              <a:path w="6422306" h="5563328" stroke="0" extrusionOk="0">
                <a:moveTo>
                  <a:pt x="0" y="927240"/>
                </a:moveTo>
                <a:cubicBezTo>
                  <a:pt x="-81558" y="498079"/>
                  <a:pt x="354023" y="19941"/>
                  <a:pt x="927240" y="0"/>
                </a:cubicBezTo>
                <a:cubicBezTo>
                  <a:pt x="1090986" y="-17137"/>
                  <a:pt x="1252827" y="-22477"/>
                  <a:pt x="1488430" y="0"/>
                </a:cubicBezTo>
                <a:cubicBezTo>
                  <a:pt x="1724033" y="22477"/>
                  <a:pt x="1896748" y="-1781"/>
                  <a:pt x="2095298" y="0"/>
                </a:cubicBezTo>
                <a:cubicBezTo>
                  <a:pt x="2293848" y="1781"/>
                  <a:pt x="2362457" y="13556"/>
                  <a:pt x="2610810" y="0"/>
                </a:cubicBezTo>
                <a:cubicBezTo>
                  <a:pt x="2859163" y="-13556"/>
                  <a:pt x="3026196" y="-1580"/>
                  <a:pt x="3309035" y="0"/>
                </a:cubicBezTo>
                <a:cubicBezTo>
                  <a:pt x="3591874" y="1580"/>
                  <a:pt x="3690783" y="-23516"/>
                  <a:pt x="3961582" y="0"/>
                </a:cubicBezTo>
                <a:cubicBezTo>
                  <a:pt x="4232381" y="23516"/>
                  <a:pt x="4500974" y="34407"/>
                  <a:pt x="4659806" y="0"/>
                </a:cubicBezTo>
                <a:cubicBezTo>
                  <a:pt x="4818638" y="-34407"/>
                  <a:pt x="5188938" y="32573"/>
                  <a:pt x="5495066" y="0"/>
                </a:cubicBezTo>
                <a:cubicBezTo>
                  <a:pt x="6008947" y="32671"/>
                  <a:pt x="6426612" y="444061"/>
                  <a:pt x="6422306" y="927240"/>
                </a:cubicBezTo>
                <a:cubicBezTo>
                  <a:pt x="6439046" y="1137000"/>
                  <a:pt x="6410814" y="1234486"/>
                  <a:pt x="6422306" y="1508293"/>
                </a:cubicBezTo>
                <a:cubicBezTo>
                  <a:pt x="6433798" y="1782100"/>
                  <a:pt x="6407926" y="1847571"/>
                  <a:pt x="6422306" y="2015169"/>
                </a:cubicBezTo>
                <a:cubicBezTo>
                  <a:pt x="6436686" y="2182767"/>
                  <a:pt x="6395537" y="2375074"/>
                  <a:pt x="6422306" y="2559133"/>
                </a:cubicBezTo>
                <a:cubicBezTo>
                  <a:pt x="6449075" y="2743192"/>
                  <a:pt x="6436667" y="2984534"/>
                  <a:pt x="6422306" y="3103097"/>
                </a:cubicBezTo>
                <a:cubicBezTo>
                  <a:pt x="6407945" y="3221660"/>
                  <a:pt x="6405388" y="3570634"/>
                  <a:pt x="6422306" y="3758327"/>
                </a:cubicBezTo>
                <a:cubicBezTo>
                  <a:pt x="6439225" y="3946020"/>
                  <a:pt x="6414335" y="4374587"/>
                  <a:pt x="6422306" y="4636088"/>
                </a:cubicBezTo>
                <a:cubicBezTo>
                  <a:pt x="6431862" y="5179251"/>
                  <a:pt x="5977649" y="5446359"/>
                  <a:pt x="5495066" y="5563328"/>
                </a:cubicBezTo>
                <a:cubicBezTo>
                  <a:pt x="5211533" y="5574801"/>
                  <a:pt x="5142037" y="5572510"/>
                  <a:pt x="4842519" y="5563328"/>
                </a:cubicBezTo>
                <a:cubicBezTo>
                  <a:pt x="4543001" y="5554146"/>
                  <a:pt x="4386825" y="5535334"/>
                  <a:pt x="4144295" y="5563328"/>
                </a:cubicBezTo>
                <a:cubicBezTo>
                  <a:pt x="3901765" y="5591322"/>
                  <a:pt x="3831659" y="5556978"/>
                  <a:pt x="3628783" y="5563328"/>
                </a:cubicBezTo>
                <a:cubicBezTo>
                  <a:pt x="3425907" y="5569678"/>
                  <a:pt x="3299166" y="5576341"/>
                  <a:pt x="3067593" y="5563328"/>
                </a:cubicBezTo>
                <a:cubicBezTo>
                  <a:pt x="2836020" y="5550316"/>
                  <a:pt x="2649066" y="5574334"/>
                  <a:pt x="2323690" y="5563328"/>
                </a:cubicBezTo>
                <a:cubicBezTo>
                  <a:pt x="1998314" y="5552322"/>
                  <a:pt x="1989567" y="5533604"/>
                  <a:pt x="1671143" y="5563328"/>
                </a:cubicBezTo>
                <a:cubicBezTo>
                  <a:pt x="1352719" y="5593052"/>
                  <a:pt x="1087021" y="5560987"/>
                  <a:pt x="927240" y="5563328"/>
                </a:cubicBezTo>
                <a:cubicBezTo>
                  <a:pt x="466302" y="5522482"/>
                  <a:pt x="116680" y="5157242"/>
                  <a:pt x="0" y="4636088"/>
                </a:cubicBezTo>
                <a:cubicBezTo>
                  <a:pt x="-1689" y="4441803"/>
                  <a:pt x="-18408" y="4293404"/>
                  <a:pt x="0" y="4092124"/>
                </a:cubicBezTo>
                <a:cubicBezTo>
                  <a:pt x="18408" y="3890844"/>
                  <a:pt x="-9957" y="3709104"/>
                  <a:pt x="0" y="3548159"/>
                </a:cubicBezTo>
                <a:cubicBezTo>
                  <a:pt x="9957" y="3387214"/>
                  <a:pt x="28744" y="3128403"/>
                  <a:pt x="0" y="2967106"/>
                </a:cubicBezTo>
                <a:cubicBezTo>
                  <a:pt x="-28744" y="2805809"/>
                  <a:pt x="23274" y="2587039"/>
                  <a:pt x="0" y="2423142"/>
                </a:cubicBezTo>
                <a:cubicBezTo>
                  <a:pt x="-23274" y="2259245"/>
                  <a:pt x="32575" y="2070135"/>
                  <a:pt x="0" y="1730824"/>
                </a:cubicBezTo>
                <a:cubicBezTo>
                  <a:pt x="-32575" y="1391513"/>
                  <a:pt x="-2968" y="1176505"/>
                  <a:pt x="0" y="927240"/>
                </a:cubicBezTo>
                <a:close/>
              </a:path>
            </a:pathLst>
          </a:custGeom>
          <a:solidFill>
            <a:srgbClr val="FFFF99">
              <a:alpha val="49000"/>
            </a:srgbClr>
          </a:solidFill>
          <a:ln>
            <a:solidFill>
              <a:srgbClr val="FF7C80"/>
            </a:solidFill>
            <a:extLst>
              <a:ext uri="{C807C97D-BFC1-408E-A445-0C87EB9F89A2}">
                <ask:lineSketchStyleProps xmlns:ask="http://schemas.microsoft.com/office/drawing/2018/sketchyshapes" sd="340394520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85424DA-64C9-4C35-A724-EBA4B0D9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01" y="1544987"/>
            <a:ext cx="6431757" cy="61674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こども・学生ボランティア助成事業募集</a:t>
            </a:r>
            <a:endParaRPr kumimoji="1" lang="ja-JP" altLang="en-US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608D9D-8095-47CE-937D-88485ADFC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07" y="4029016"/>
            <a:ext cx="6431757" cy="5259624"/>
          </a:xfrm>
        </p:spPr>
        <p:txBody>
          <a:bodyPr>
            <a:normAutofit fontScale="85000" lnSpcReduction="10000"/>
          </a:bodyPr>
          <a:lstStyle/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pPr marL="25718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熊本市に在住・通学する大学生、短期大学生、専門学生、高校生等のみなさんが「ボランティア活動」を行うにあたり、必要なお金（経費）を熊本市が助成します。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600" dirty="0">
              <a:solidFill>
                <a:schemeClr val="tx1"/>
              </a:solidFill>
              <a:highlight>
                <a:srgbClr val="FFCF37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highlight>
                  <a:srgbClr val="FFCF37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助成額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万円を上限に全額補助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highlight>
                  <a:srgbClr val="FFCF37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助成する活動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：熊本市の高校生・大学生等の学生が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人以上で行うボランティア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 活動で、交付決定日（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月末予定）から令和６年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日までに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完了する活動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highlight>
                  <a:srgbClr val="FFCF37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申請者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1600" dirty="0">
                <a:solidFill>
                  <a:schemeClr val="tx1"/>
                </a:solidFill>
                <a:highlight>
                  <a:srgbClr val="FFCCCC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①高校生の活動の場合</a:t>
            </a:r>
            <a:endParaRPr lang="en-US" altLang="ja-JP" sz="1600" dirty="0">
              <a:solidFill>
                <a:schemeClr val="tx1"/>
              </a:solidFill>
              <a:highlight>
                <a:srgbClr val="FFCCCC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保護者や先生、地域の大人等、活動に責任を持つ成人した方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（令和６年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日時点で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歳以上の方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高校に在学中の方は除きます）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lang="ja-JP" altLang="en-US" sz="1600" dirty="0">
                <a:solidFill>
                  <a:schemeClr val="tx1"/>
                </a:solidFill>
                <a:highlight>
                  <a:srgbClr val="FFCCCC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②大学生や専門学生等の活動の場合</a:t>
            </a:r>
            <a:endParaRPr lang="en-US" altLang="ja-JP" sz="1600" dirty="0">
              <a:solidFill>
                <a:schemeClr val="tx1"/>
              </a:solidFill>
              <a:highlight>
                <a:srgbClr val="FFCCCC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熊本市内に在住・通学する学生によって構成される学生サークル等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のボランティア団体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NPO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法人は対象となりません）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または　熊本市に在住または熊本市内の大学等に在学する学生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highlight>
                  <a:srgbClr val="FFCF37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申請期間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：令和６年４月１日～５月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１日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highlight>
                  <a:srgbClr val="FFCF37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申請場所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：熊本市市民活動支援センター・あいぽーと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D44FB0B-80F1-45FE-B079-8E9EB3D0DA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BBDDCD"/>
              </a:clrFrom>
              <a:clrTo>
                <a:srgbClr val="BBDDCD">
                  <a:alpha val="0"/>
                </a:srgbClr>
              </a:clrTo>
            </a:clrChang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38052" y="7218219"/>
            <a:ext cx="304643" cy="305513"/>
          </a:xfrm>
          <a:prstGeom prst="rect">
            <a:avLst/>
          </a:prstGeom>
        </p:spPr>
      </p:pic>
      <p:sp>
        <p:nvSpPr>
          <p:cNvPr id="12" name="楕円 11">
            <a:extLst>
              <a:ext uri="{FF2B5EF4-FFF2-40B4-BE49-F238E27FC236}">
                <a16:creationId xmlns:a16="http://schemas.microsoft.com/office/drawing/2014/main" id="{2928C93B-F69C-41CD-B13B-8FCB22E63A5C}"/>
              </a:ext>
            </a:extLst>
          </p:cNvPr>
          <p:cNvSpPr/>
          <p:nvPr/>
        </p:nvSpPr>
        <p:spPr>
          <a:xfrm>
            <a:off x="-9142922" y="1284581"/>
            <a:ext cx="276567" cy="266356"/>
          </a:xfrm>
          <a:prstGeom prst="ellipse">
            <a:avLst/>
          </a:pr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21B6C2B1-FC92-44DC-93AE-B55B35A0D4DA}"/>
              </a:ext>
            </a:extLst>
          </p:cNvPr>
          <p:cNvSpPr/>
          <p:nvPr/>
        </p:nvSpPr>
        <p:spPr>
          <a:xfrm>
            <a:off x="-9153018" y="3343346"/>
            <a:ext cx="276567" cy="266356"/>
          </a:xfrm>
          <a:prstGeom prst="ellipse">
            <a:avLst/>
          </a:pr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1B16715-3B54-4A26-B47F-3C0CFA6AA9EF}"/>
              </a:ext>
            </a:extLst>
          </p:cNvPr>
          <p:cNvSpPr/>
          <p:nvPr/>
        </p:nvSpPr>
        <p:spPr>
          <a:xfrm>
            <a:off x="-8226614" y="1776394"/>
            <a:ext cx="172854" cy="16647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A0923EC-24FC-4246-9DCB-9BF90F4BB334}"/>
              </a:ext>
            </a:extLst>
          </p:cNvPr>
          <p:cNvSpPr/>
          <p:nvPr/>
        </p:nvSpPr>
        <p:spPr>
          <a:xfrm>
            <a:off x="-7668755" y="2128761"/>
            <a:ext cx="172854" cy="16647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DE81592-D0BB-4C55-8130-72E52578BDDE}"/>
              </a:ext>
            </a:extLst>
          </p:cNvPr>
          <p:cNvSpPr/>
          <p:nvPr/>
        </p:nvSpPr>
        <p:spPr>
          <a:xfrm>
            <a:off x="-9699131" y="2417474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7FB6679-0A0C-48EE-918E-A55D13815FD0}"/>
              </a:ext>
            </a:extLst>
          </p:cNvPr>
          <p:cNvSpPr/>
          <p:nvPr/>
        </p:nvSpPr>
        <p:spPr>
          <a:xfrm>
            <a:off x="-8985644" y="2547861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DA93BF74-D07D-4524-A290-DF8C032A0925}"/>
              </a:ext>
            </a:extLst>
          </p:cNvPr>
          <p:cNvSpPr/>
          <p:nvPr/>
        </p:nvSpPr>
        <p:spPr>
          <a:xfrm>
            <a:off x="-8086748" y="3323660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34D0D697-7C63-4FE0-BA82-4EB0BDD8A63F}"/>
              </a:ext>
            </a:extLst>
          </p:cNvPr>
          <p:cNvSpPr/>
          <p:nvPr/>
        </p:nvSpPr>
        <p:spPr>
          <a:xfrm>
            <a:off x="-8278470" y="2438456"/>
            <a:ext cx="276567" cy="2663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EF086690-3F37-485B-B644-6EB312A8C580}"/>
              </a:ext>
            </a:extLst>
          </p:cNvPr>
          <p:cNvSpPr/>
          <p:nvPr/>
        </p:nvSpPr>
        <p:spPr>
          <a:xfrm>
            <a:off x="-9304343" y="2488556"/>
            <a:ext cx="172854" cy="166473"/>
          </a:xfrm>
          <a:prstGeom prst="ellipse">
            <a:avLst/>
          </a:prstGeom>
          <a:solidFill>
            <a:srgbClr val="8FD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DBBA64AA-8DC2-4F00-92CF-420BDDBDD9B4}"/>
              </a:ext>
            </a:extLst>
          </p:cNvPr>
          <p:cNvSpPr/>
          <p:nvPr/>
        </p:nvSpPr>
        <p:spPr>
          <a:xfrm>
            <a:off x="-8743946" y="1533074"/>
            <a:ext cx="172854" cy="166473"/>
          </a:xfrm>
          <a:prstGeom prst="ellipse">
            <a:avLst/>
          </a:prstGeom>
          <a:solidFill>
            <a:srgbClr val="8FD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491EE2D-0FCA-4627-8311-3E5B8E9CD7EB}"/>
              </a:ext>
            </a:extLst>
          </p:cNvPr>
          <p:cNvSpPr/>
          <p:nvPr/>
        </p:nvSpPr>
        <p:spPr>
          <a:xfrm>
            <a:off x="-7387132" y="1942866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70A5366-36F4-4F1B-A593-E18041F54005}"/>
              </a:ext>
            </a:extLst>
          </p:cNvPr>
          <p:cNvSpPr/>
          <p:nvPr/>
        </p:nvSpPr>
        <p:spPr>
          <a:xfrm>
            <a:off x="-7387132" y="2722222"/>
            <a:ext cx="276567" cy="2663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C501E6A3-1B42-4117-9529-5CB426A7D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8826" y="2409263"/>
            <a:ext cx="1663447" cy="1484591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3743090-EC1D-499D-BA2B-12DB9D04BF0D}"/>
              </a:ext>
            </a:extLst>
          </p:cNvPr>
          <p:cNvSpPr txBox="1"/>
          <p:nvPr/>
        </p:nvSpPr>
        <p:spPr>
          <a:xfrm>
            <a:off x="1506010" y="1161513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熊本市市民公益活動支援基金令和６年度助成事業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382B3B2C-52C5-4BDF-AEB4-8F4B89FB7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9170" y="8114037"/>
            <a:ext cx="549228" cy="490174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228719-81FC-4595-A0CE-8279D6CD1CDC}"/>
              </a:ext>
            </a:extLst>
          </p:cNvPr>
          <p:cNvSpPr txBox="1"/>
          <p:nvPr/>
        </p:nvSpPr>
        <p:spPr>
          <a:xfrm>
            <a:off x="707910" y="3901617"/>
            <a:ext cx="2085619" cy="400110"/>
          </a:xfrm>
          <a:prstGeom prst="rect">
            <a:avLst/>
          </a:prstGeom>
          <a:solidFill>
            <a:srgbClr val="6DF9F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高校・大学生枠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DF8E53-4AE2-4A7B-B600-A3B40FB7CD62}"/>
              </a:ext>
            </a:extLst>
          </p:cNvPr>
          <p:cNvSpPr txBox="1"/>
          <p:nvPr/>
        </p:nvSpPr>
        <p:spPr>
          <a:xfrm>
            <a:off x="4391770" y="9523525"/>
            <a:ext cx="22775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裏面もご覧ください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7303CDC-D5DB-4086-BFD8-2EF33279FDE0}"/>
              </a:ext>
            </a:extLst>
          </p:cNvPr>
          <p:cNvSpPr/>
          <p:nvPr/>
        </p:nvSpPr>
        <p:spPr>
          <a:xfrm>
            <a:off x="-366416" y="-289058"/>
            <a:ext cx="2231083" cy="1895258"/>
          </a:xfrm>
          <a:prstGeom prst="ellipse">
            <a:avLst/>
          </a:prstGeom>
          <a:solidFill>
            <a:srgbClr val="6D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bg1"/>
              </a:solidFill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締切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D4021208-482F-477D-8E50-295CD2FDDCEF}"/>
              </a:ext>
            </a:extLst>
          </p:cNvPr>
          <p:cNvGrpSpPr/>
          <p:nvPr/>
        </p:nvGrpSpPr>
        <p:grpSpPr>
          <a:xfrm>
            <a:off x="-6545778" y="3705519"/>
            <a:ext cx="4164944" cy="199227"/>
            <a:chOff x="1063836" y="3861427"/>
            <a:chExt cx="4164944" cy="199227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32AC137-0782-4F42-9513-3DA58D61FB37}"/>
                </a:ext>
              </a:extLst>
            </p:cNvPr>
            <p:cNvGrpSpPr/>
            <p:nvPr/>
          </p:nvGrpSpPr>
          <p:grpSpPr>
            <a:xfrm>
              <a:off x="1063836" y="3861427"/>
              <a:ext cx="2029052" cy="180834"/>
              <a:chOff x="1063836" y="3861427"/>
              <a:chExt cx="2029052" cy="180834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B5E75704-6C48-4319-9B73-0579797A47A6}"/>
                  </a:ext>
                </a:extLst>
              </p:cNvPr>
              <p:cNvGrpSpPr/>
              <p:nvPr/>
            </p:nvGrpSpPr>
            <p:grpSpPr>
              <a:xfrm>
                <a:off x="1063836" y="3861427"/>
                <a:ext cx="447792" cy="177705"/>
                <a:chOff x="1063836" y="3861427"/>
                <a:chExt cx="447792" cy="177705"/>
              </a:xfrm>
            </p:grpSpPr>
            <p:pic>
              <p:nvPicPr>
                <p:cNvPr id="38" name="図 37">
                  <a:extLst>
                    <a:ext uri="{FF2B5EF4-FFF2-40B4-BE49-F238E27FC236}">
                      <a16:creationId xmlns:a16="http://schemas.microsoft.com/office/drawing/2014/main" id="{AFB902A4-F16E-4FD9-893E-CD28CC7544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0" name="図 39">
                  <a:extLst>
                    <a:ext uri="{FF2B5EF4-FFF2-40B4-BE49-F238E27FC236}">
                      <a16:creationId xmlns:a16="http://schemas.microsoft.com/office/drawing/2014/main" id="{5DAB3B21-C2C3-4272-89C2-A46F1ED682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966C4142-EB60-416D-8CEB-3D36A72008C0}"/>
                  </a:ext>
                </a:extLst>
              </p:cNvPr>
              <p:cNvGrpSpPr/>
              <p:nvPr/>
            </p:nvGrpSpPr>
            <p:grpSpPr>
              <a:xfrm>
                <a:off x="1603891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42" name="図 41">
                  <a:extLst>
                    <a:ext uri="{FF2B5EF4-FFF2-40B4-BE49-F238E27FC236}">
                      <a16:creationId xmlns:a16="http://schemas.microsoft.com/office/drawing/2014/main" id="{140CAABC-240D-49CF-BA50-EC071798FB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3" name="図 42">
                  <a:extLst>
                    <a:ext uri="{FF2B5EF4-FFF2-40B4-BE49-F238E27FC236}">
                      <a16:creationId xmlns:a16="http://schemas.microsoft.com/office/drawing/2014/main" id="{EB5C4888-3B60-4764-91D7-1B1D454E8E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C8161EDE-DB2C-4075-B4CC-90AE981D9DCF}"/>
                  </a:ext>
                </a:extLst>
              </p:cNvPr>
              <p:cNvGrpSpPr/>
              <p:nvPr/>
            </p:nvGrpSpPr>
            <p:grpSpPr>
              <a:xfrm>
                <a:off x="2143946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45" name="図 44">
                  <a:extLst>
                    <a:ext uri="{FF2B5EF4-FFF2-40B4-BE49-F238E27FC236}">
                      <a16:creationId xmlns:a16="http://schemas.microsoft.com/office/drawing/2014/main" id="{7B2420F5-30C1-4380-A6E1-4FBAE4103C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6" name="図 45">
                  <a:extLst>
                    <a:ext uri="{FF2B5EF4-FFF2-40B4-BE49-F238E27FC236}">
                      <a16:creationId xmlns:a16="http://schemas.microsoft.com/office/drawing/2014/main" id="{0534846A-29BE-4D1A-84C1-37B9D97D73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512D1876-E797-4DDC-8B94-914D6159545B}"/>
                  </a:ext>
                </a:extLst>
              </p:cNvPr>
              <p:cNvGrpSpPr/>
              <p:nvPr/>
            </p:nvGrpSpPr>
            <p:grpSpPr>
              <a:xfrm>
                <a:off x="2645096" y="3864556"/>
                <a:ext cx="447792" cy="177705"/>
                <a:chOff x="1063836" y="3861427"/>
                <a:chExt cx="447792" cy="177705"/>
              </a:xfrm>
            </p:grpSpPr>
            <p:pic>
              <p:nvPicPr>
                <p:cNvPr id="48" name="図 47">
                  <a:extLst>
                    <a:ext uri="{FF2B5EF4-FFF2-40B4-BE49-F238E27FC236}">
                      <a16:creationId xmlns:a16="http://schemas.microsoft.com/office/drawing/2014/main" id="{7D540ECB-9183-4279-B1DC-E932C983C9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9" name="図 48">
                  <a:extLst>
                    <a:ext uri="{FF2B5EF4-FFF2-40B4-BE49-F238E27FC236}">
                      <a16:creationId xmlns:a16="http://schemas.microsoft.com/office/drawing/2014/main" id="{2D6319E3-AB97-49B2-A457-9843B028A1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494DE543-3EF1-466B-8A09-1198A7FA5EE8}"/>
                </a:ext>
              </a:extLst>
            </p:cNvPr>
            <p:cNvGrpSpPr/>
            <p:nvPr/>
          </p:nvGrpSpPr>
          <p:grpSpPr>
            <a:xfrm>
              <a:off x="3199728" y="3879820"/>
              <a:ext cx="2029052" cy="180834"/>
              <a:chOff x="1063836" y="3861427"/>
              <a:chExt cx="2029052" cy="180834"/>
            </a:xfrm>
          </p:grpSpPr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F311B15A-5E85-4DE0-8CAE-5CCDCB68A8D9}"/>
                  </a:ext>
                </a:extLst>
              </p:cNvPr>
              <p:cNvGrpSpPr/>
              <p:nvPr/>
            </p:nvGrpSpPr>
            <p:grpSpPr>
              <a:xfrm>
                <a:off x="1063836" y="3861427"/>
                <a:ext cx="447792" cy="177705"/>
                <a:chOff x="1063836" y="3861427"/>
                <a:chExt cx="447792" cy="177705"/>
              </a:xfrm>
            </p:grpSpPr>
            <p:pic>
              <p:nvPicPr>
                <p:cNvPr id="62" name="図 61">
                  <a:extLst>
                    <a:ext uri="{FF2B5EF4-FFF2-40B4-BE49-F238E27FC236}">
                      <a16:creationId xmlns:a16="http://schemas.microsoft.com/office/drawing/2014/main" id="{4F9D1A65-5DD1-48D3-8E0D-3706B5878B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63" name="図 62">
                  <a:extLst>
                    <a:ext uri="{FF2B5EF4-FFF2-40B4-BE49-F238E27FC236}">
                      <a16:creationId xmlns:a16="http://schemas.microsoft.com/office/drawing/2014/main" id="{7DDC91D0-8B97-4E3D-986D-A33C9F8796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A4E8A8BF-EB0E-45FC-ADCF-6CE25F417B8F}"/>
                  </a:ext>
                </a:extLst>
              </p:cNvPr>
              <p:cNvGrpSpPr/>
              <p:nvPr/>
            </p:nvGrpSpPr>
            <p:grpSpPr>
              <a:xfrm>
                <a:off x="1603891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60" name="図 59">
                  <a:extLst>
                    <a:ext uri="{FF2B5EF4-FFF2-40B4-BE49-F238E27FC236}">
                      <a16:creationId xmlns:a16="http://schemas.microsoft.com/office/drawing/2014/main" id="{0EE1A0E9-4697-49AC-A6BF-0B801D9C29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61" name="図 60">
                  <a:extLst>
                    <a:ext uri="{FF2B5EF4-FFF2-40B4-BE49-F238E27FC236}">
                      <a16:creationId xmlns:a16="http://schemas.microsoft.com/office/drawing/2014/main" id="{C47EFFE9-9513-4964-9A42-54E3387AC1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FC7931EF-DC07-42BB-9E4B-B73653A5E576}"/>
                  </a:ext>
                </a:extLst>
              </p:cNvPr>
              <p:cNvGrpSpPr/>
              <p:nvPr/>
            </p:nvGrpSpPr>
            <p:grpSpPr>
              <a:xfrm>
                <a:off x="2143946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58" name="図 57">
                  <a:extLst>
                    <a:ext uri="{FF2B5EF4-FFF2-40B4-BE49-F238E27FC236}">
                      <a16:creationId xmlns:a16="http://schemas.microsoft.com/office/drawing/2014/main" id="{92D86B29-4155-4B66-8678-695FFC6C0B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59" name="図 58">
                  <a:extLst>
                    <a:ext uri="{FF2B5EF4-FFF2-40B4-BE49-F238E27FC236}">
                      <a16:creationId xmlns:a16="http://schemas.microsoft.com/office/drawing/2014/main" id="{A1F1D540-ECDA-4972-A8D8-8BE8BFC9A6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55" name="グループ化 54">
                <a:extLst>
                  <a:ext uri="{FF2B5EF4-FFF2-40B4-BE49-F238E27FC236}">
                    <a16:creationId xmlns:a16="http://schemas.microsoft.com/office/drawing/2014/main" id="{FEDA8E85-3B44-45DA-BB1B-0CCFD8405094}"/>
                  </a:ext>
                </a:extLst>
              </p:cNvPr>
              <p:cNvGrpSpPr/>
              <p:nvPr/>
            </p:nvGrpSpPr>
            <p:grpSpPr>
              <a:xfrm>
                <a:off x="2645096" y="3864556"/>
                <a:ext cx="447792" cy="177705"/>
                <a:chOff x="1063836" y="3861427"/>
                <a:chExt cx="447792" cy="177705"/>
              </a:xfrm>
            </p:grpSpPr>
            <p:pic>
              <p:nvPicPr>
                <p:cNvPr id="56" name="図 55">
                  <a:extLst>
                    <a:ext uri="{FF2B5EF4-FFF2-40B4-BE49-F238E27FC236}">
                      <a16:creationId xmlns:a16="http://schemas.microsoft.com/office/drawing/2014/main" id="{7EA78B5B-8C4F-4031-8874-D33B12514A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57" name="図 56">
                  <a:extLst>
                    <a:ext uri="{FF2B5EF4-FFF2-40B4-BE49-F238E27FC236}">
                      <a16:creationId xmlns:a16="http://schemas.microsoft.com/office/drawing/2014/main" id="{71B6D67F-2954-4A09-85B0-999B41CD52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E3527C-298A-4775-B0D6-742E686F0324}"/>
              </a:ext>
            </a:extLst>
          </p:cNvPr>
          <p:cNvSpPr txBox="1"/>
          <p:nvPr/>
        </p:nvSpPr>
        <p:spPr>
          <a:xfrm>
            <a:off x="-5087797" y="6940089"/>
            <a:ext cx="42889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04BCA5E-1A88-4A03-B3AC-0A8CDC55A4D2}"/>
              </a:ext>
            </a:extLst>
          </p:cNvPr>
          <p:cNvSpPr txBox="1"/>
          <p:nvPr/>
        </p:nvSpPr>
        <p:spPr>
          <a:xfrm>
            <a:off x="505859" y="2445929"/>
            <a:ext cx="4001543" cy="1214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あなたの思う「ボランティア」を支援します！！</a:t>
            </a:r>
            <a:endParaRPr kumimoji="1" lang="en-US" altLang="ja-JP" sz="1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「ボランティア」というと、</a:t>
            </a:r>
            <a:endParaRPr kumimoji="1"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どんな活動が思い浮かびますか？</a:t>
            </a:r>
            <a:endParaRPr kumimoji="1"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この機会にぜひチャレンジしてみませんか？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73E9EF0-6856-46C7-AD34-329371E9C2A9}"/>
              </a:ext>
            </a:extLst>
          </p:cNvPr>
          <p:cNvSpPr txBox="1"/>
          <p:nvPr/>
        </p:nvSpPr>
        <p:spPr>
          <a:xfrm>
            <a:off x="-97262" y="194647"/>
            <a:ext cx="205851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accent2">
                    <a:lumMod val="9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+mj-ea"/>
                <a:ea typeface="+mj-ea"/>
              </a:rPr>
              <a:t>５</a:t>
            </a:r>
            <a:r>
              <a:rPr kumimoji="1" lang="en-US" altLang="ja-JP" sz="3600" b="1" dirty="0">
                <a:solidFill>
                  <a:schemeClr val="accent2">
                    <a:lumMod val="9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+mj-ea"/>
                <a:ea typeface="+mj-ea"/>
              </a:rPr>
              <a:t>/</a:t>
            </a:r>
            <a:r>
              <a:rPr kumimoji="1" lang="ja-JP" altLang="en-US" sz="3600" b="1" dirty="0">
                <a:solidFill>
                  <a:schemeClr val="accent2">
                    <a:lumMod val="9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+mj-ea"/>
                <a:ea typeface="+mj-ea"/>
              </a:rPr>
              <a:t>３１</a:t>
            </a: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3125007-0B06-4CE7-A855-27AF9EA390F2}"/>
              </a:ext>
            </a:extLst>
          </p:cNvPr>
          <p:cNvSpPr/>
          <p:nvPr/>
        </p:nvSpPr>
        <p:spPr>
          <a:xfrm>
            <a:off x="-1114800" y="2088069"/>
            <a:ext cx="250700" cy="222415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F446CC4-FC58-4E20-8582-56E79642760A}"/>
              </a:ext>
            </a:extLst>
          </p:cNvPr>
          <p:cNvGrpSpPr/>
          <p:nvPr/>
        </p:nvGrpSpPr>
        <p:grpSpPr>
          <a:xfrm>
            <a:off x="357032" y="2112488"/>
            <a:ext cx="6178074" cy="222424"/>
            <a:chOff x="357032" y="2112488"/>
            <a:chExt cx="6178074" cy="222424"/>
          </a:xfrm>
        </p:grpSpPr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B6389126-8EF1-4887-8A60-06C18F13AEF6}"/>
                </a:ext>
              </a:extLst>
            </p:cNvPr>
            <p:cNvGrpSpPr/>
            <p:nvPr/>
          </p:nvGrpSpPr>
          <p:grpSpPr>
            <a:xfrm>
              <a:off x="4836238" y="2118635"/>
              <a:ext cx="1698868" cy="216277"/>
              <a:chOff x="-2240575" y="2422551"/>
              <a:chExt cx="1874159" cy="298734"/>
            </a:xfrm>
          </p:grpSpPr>
          <p:sp>
            <p:nvSpPr>
              <p:cNvPr id="16" name="楕円 15">
                <a:extLst>
                  <a:ext uri="{FF2B5EF4-FFF2-40B4-BE49-F238E27FC236}">
                    <a16:creationId xmlns:a16="http://schemas.microsoft.com/office/drawing/2014/main" id="{5F747C37-6328-452C-9616-AC6AC1C7FBD6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9BB10943-972F-46E4-9DA6-055826A31C7C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BD0004C2-7CCC-4EC6-8034-DA79D8CB0A45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07CE0F7E-4588-417E-993D-A6777F7514F1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43D65854-3DB6-4503-A169-D9CB77FBBA93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86988B4B-4C11-47F6-A1AF-C879A3A8DBFE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7BCE2DC9-A906-4EC6-97F8-8991733DAF57}"/>
                </a:ext>
              </a:extLst>
            </p:cNvPr>
            <p:cNvGrpSpPr/>
            <p:nvPr/>
          </p:nvGrpSpPr>
          <p:grpSpPr>
            <a:xfrm>
              <a:off x="3044289" y="2112488"/>
              <a:ext cx="1622087" cy="208251"/>
              <a:chOff x="-2240575" y="2422551"/>
              <a:chExt cx="1874159" cy="298734"/>
            </a:xfrm>
          </p:grpSpPr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5DEEFB3-2E0B-4407-AD2E-BAE9BA9567EE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CD011822-8526-4DB5-94B0-276220711054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0AF2CB69-09B8-41AF-A74D-6B45C0FC3992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DE1C24C8-B73D-41DE-889D-B7C7447E42CA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C7FCB80A-D6A5-4904-8FDA-6CB78F625CCC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5CE7965E-6DC3-4A20-988F-A75C5A65CD8F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9EF47E34-C69D-447B-B82B-95AF1486A0FA}"/>
                </a:ext>
              </a:extLst>
            </p:cNvPr>
            <p:cNvGrpSpPr/>
            <p:nvPr/>
          </p:nvGrpSpPr>
          <p:grpSpPr>
            <a:xfrm>
              <a:off x="1339182" y="2114810"/>
              <a:ext cx="1602366" cy="214450"/>
              <a:chOff x="-2240575" y="2422551"/>
              <a:chExt cx="1874159" cy="298734"/>
            </a:xfrm>
          </p:grpSpPr>
          <p:sp>
            <p:nvSpPr>
              <p:cNvPr id="77" name="楕円 76">
                <a:extLst>
                  <a:ext uri="{FF2B5EF4-FFF2-40B4-BE49-F238E27FC236}">
                    <a16:creationId xmlns:a16="http://schemas.microsoft.com/office/drawing/2014/main" id="{ED02D7F1-0B7B-42CE-B90E-1D190C416486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1870ABFD-9DC5-4873-BC47-2B18A1C6ABB8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DA1F9027-2BCD-4927-98B8-B56A1FD72D5C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4C7C8D7A-F9F2-4BE7-B4E3-C9E3D5CC7866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5B244573-D950-42AC-9469-4F1CDB220E8A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3E21078-355A-4A74-9F6F-F059CEA35B6C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3AAC253B-F35A-4722-95A1-F7DEC742C05A}"/>
                </a:ext>
              </a:extLst>
            </p:cNvPr>
            <p:cNvGrpSpPr/>
            <p:nvPr/>
          </p:nvGrpSpPr>
          <p:grpSpPr>
            <a:xfrm>
              <a:off x="357032" y="2112922"/>
              <a:ext cx="816560" cy="198640"/>
              <a:chOff x="-1321481" y="2422551"/>
              <a:chExt cx="955065" cy="276710"/>
            </a:xfrm>
          </p:grpSpPr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D58651E4-A321-4961-9A46-B281EFFD0168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45F79C21-3ED7-460C-97F4-B9B5FEAB5045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D43C2316-4E94-4493-8D42-16B24103F800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E8613621-36A6-489C-8C0A-9A5FCC53CBE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B6DED5"/>
              </a:clrFrom>
              <a:clrTo>
                <a:srgbClr val="B6DED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067" y="7644156"/>
            <a:ext cx="1108039" cy="352449"/>
          </a:xfrm>
          <a:prstGeom prst="rect">
            <a:avLst/>
          </a:prstGeom>
        </p:spPr>
      </p:pic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6CCCD51-F51F-4BA7-9E12-28FBF47FEF4F}"/>
              </a:ext>
            </a:extLst>
          </p:cNvPr>
          <p:cNvSpPr txBox="1"/>
          <p:nvPr/>
        </p:nvSpPr>
        <p:spPr>
          <a:xfrm>
            <a:off x="654635" y="8875103"/>
            <a:ext cx="590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助成事業の決定は、熊本市市民公益活動支援基金運営委員会の審査に基づき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  </a:t>
            </a:r>
            <a:r>
              <a:rPr kumimoji="1" lang="ja-JP" altLang="en-US" sz="1200" b="1" dirty="0"/>
              <a:t>   熊本市が行います。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56E10A-FCCC-4582-B1C9-BC72352A99AA}"/>
              </a:ext>
            </a:extLst>
          </p:cNvPr>
          <p:cNvSpPr txBox="1"/>
          <p:nvPr/>
        </p:nvSpPr>
        <p:spPr>
          <a:xfrm>
            <a:off x="3302713" y="9205052"/>
            <a:ext cx="274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詳しくは募集要項をご覧ください。</a:t>
            </a:r>
          </a:p>
        </p:txBody>
      </p:sp>
      <p:pic>
        <p:nvPicPr>
          <p:cNvPr id="90" name="図 89">
            <a:extLst>
              <a:ext uri="{FF2B5EF4-FFF2-40B4-BE49-F238E27FC236}">
                <a16:creationId xmlns:a16="http://schemas.microsoft.com/office/drawing/2014/main" id="{2D144AFD-9715-4613-A216-9FD756875FD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3000"/>
          </a:blip>
          <a:stretch>
            <a:fillRect/>
          </a:stretch>
        </p:blipFill>
        <p:spPr>
          <a:xfrm>
            <a:off x="4145466" y="2460389"/>
            <a:ext cx="1818069" cy="14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3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F9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8D843CB-F92E-4866-BEAE-5517BF4D7B11}"/>
              </a:ext>
            </a:extLst>
          </p:cNvPr>
          <p:cNvSpPr/>
          <p:nvPr/>
        </p:nvSpPr>
        <p:spPr>
          <a:xfrm>
            <a:off x="391671" y="6562587"/>
            <a:ext cx="5855935" cy="2443706"/>
          </a:xfrm>
          <a:prstGeom prst="roundRect">
            <a:avLst/>
          </a:prstGeom>
          <a:solidFill>
            <a:srgbClr val="FFFF99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8613621-36A6-489C-8C0A-9A5FCC53CBE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B6DED5"/>
              </a:clrFrom>
              <a:clrTo>
                <a:srgbClr val="B6DED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2775" y="5743730"/>
            <a:ext cx="1108039" cy="352449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3743090-EC1D-499D-BA2B-12DB9D04BF0D}"/>
              </a:ext>
            </a:extLst>
          </p:cNvPr>
          <p:cNvSpPr txBox="1"/>
          <p:nvPr/>
        </p:nvSpPr>
        <p:spPr>
          <a:xfrm>
            <a:off x="736600" y="5715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対象となるボランティア活動は？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382B3B2C-52C5-4BDF-AEB4-8F4B89FB7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11" y="2953584"/>
            <a:ext cx="368276" cy="328678"/>
          </a:xfrm>
          <a:prstGeom prst="rect">
            <a:avLst/>
          </a:prstGeom>
        </p:spPr>
      </p:pic>
      <p:sp>
        <p:nvSpPr>
          <p:cNvPr id="5" name="タイトル 4">
            <a:extLst>
              <a:ext uri="{FF2B5EF4-FFF2-40B4-BE49-F238E27FC236}">
                <a16:creationId xmlns:a16="http://schemas.microsoft.com/office/drawing/2014/main" id="{A6BAE8FF-8F72-46BA-9720-ABC48A730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66" y="1042476"/>
            <a:ext cx="5932033" cy="1884374"/>
          </a:xfrm>
        </p:spPr>
        <p:txBody>
          <a:bodyPr>
            <a:normAutofit fontScale="90000"/>
          </a:bodyPr>
          <a:lstStyle/>
          <a:p>
            <a:br>
              <a:rPr lang="en-US" altLang="ja-JP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（１）　保健、医療又は福祉の増進を図る活動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（２）　環境の保全を図る活動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（３）　生涯学習・子どもの健全育成を図る活動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（４）　文化、芸術、スポーツ、国際協力の振興を図る活動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（５）　まちづくりや地域安全の推進を図る活動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（６）　上記（１）から（５）までに含まれない公益活動</a:t>
            </a:r>
            <a:br>
              <a:rPr lang="en-US" altLang="ja-JP" sz="1200" dirty="0">
                <a:solidFill>
                  <a:schemeClr val="tx1"/>
                </a:solidFill>
              </a:rPr>
            </a:br>
            <a:br>
              <a:rPr lang="en-US" altLang="ja-JP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このいずれかに該当する活動ですので、様々な活動が対象になります。</a:t>
            </a:r>
            <a:br>
              <a:rPr lang="en-US" altLang="ja-JP" sz="1200" dirty="0">
                <a:solidFill>
                  <a:schemeClr val="tx1"/>
                </a:solidFill>
              </a:rPr>
            </a:br>
            <a:br>
              <a:rPr lang="en-US" altLang="ja-JP" sz="1200" dirty="0">
                <a:solidFill>
                  <a:schemeClr val="tx1"/>
                </a:solidFill>
              </a:rPr>
            </a:br>
            <a:r>
              <a:rPr lang="ja-JP" altLang="en-US" sz="1300" dirty="0">
                <a:solidFill>
                  <a:schemeClr val="tx1"/>
                </a:solidFill>
              </a:rPr>
              <a:t>これは対象になるの？と悩む場合は、ぜひご相談ください。</a:t>
            </a:r>
            <a:br>
              <a:rPr lang="ja-JP" altLang="en-US" sz="1400" dirty="0">
                <a:solidFill>
                  <a:schemeClr val="tx1"/>
                </a:solidFill>
              </a:rPr>
            </a:br>
            <a:br>
              <a:rPr lang="en-US" altLang="ja-JP" sz="1400" dirty="0">
                <a:solidFill>
                  <a:schemeClr val="tx1"/>
                </a:solidFill>
              </a:rPr>
            </a:br>
            <a:endParaRPr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53" name="コンテンツ プレースホルダー 52">
            <a:extLst>
              <a:ext uri="{FF2B5EF4-FFF2-40B4-BE49-F238E27FC236}">
                <a16:creationId xmlns:a16="http://schemas.microsoft.com/office/drawing/2014/main" id="{82D16444-6242-4E5C-894C-18D5CB691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5556608" y="4186695"/>
            <a:ext cx="4163929" cy="20118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FA5192D-8C6F-4D92-8F01-E5AF2CB6F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20994" y="3420983"/>
            <a:ext cx="4163929" cy="20118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B9DC45-7829-48B5-B3D4-F7727E7D287C}"/>
              </a:ext>
            </a:extLst>
          </p:cNvPr>
          <p:cNvSpPr txBox="1"/>
          <p:nvPr/>
        </p:nvSpPr>
        <p:spPr>
          <a:xfrm>
            <a:off x="798966" y="29577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説明動画配信のお知らせ</a:t>
            </a:r>
            <a:endParaRPr kumimoji="1" lang="en-US" altLang="ja-JP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19EE152-C420-4D33-A3B0-577605CF7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62" y="6297520"/>
            <a:ext cx="368276" cy="32867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6DB0F4C-81D2-406E-8905-11156C9E3CA5}"/>
              </a:ext>
            </a:extLst>
          </p:cNvPr>
          <p:cNvSpPr txBox="1"/>
          <p:nvPr/>
        </p:nvSpPr>
        <p:spPr>
          <a:xfrm>
            <a:off x="610394" y="6703339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お問合せ先</a:t>
            </a:r>
            <a:endParaRPr kumimoji="1" lang="en-US" altLang="ja-JP" dirty="0"/>
          </a:p>
        </p:txBody>
      </p:sp>
      <p:sp>
        <p:nvSpPr>
          <p:cNvPr id="21" name="タイトル 4">
            <a:extLst>
              <a:ext uri="{FF2B5EF4-FFF2-40B4-BE49-F238E27FC236}">
                <a16:creationId xmlns:a16="http://schemas.microsoft.com/office/drawing/2014/main" id="{AB4D3D9C-5FBD-41F4-AD90-A651C7E43FFC}"/>
              </a:ext>
            </a:extLst>
          </p:cNvPr>
          <p:cNvSpPr txBox="1">
            <a:spLocks/>
          </p:cNvSpPr>
          <p:nvPr/>
        </p:nvSpPr>
        <p:spPr>
          <a:xfrm>
            <a:off x="736600" y="7108003"/>
            <a:ext cx="5802766" cy="1573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8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16E0E306-5FC5-4643-9A17-02FC9FDB5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63" y="602740"/>
            <a:ext cx="368276" cy="328678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397787F-CF40-4509-A94E-36A94F9EDD6F}"/>
              </a:ext>
            </a:extLst>
          </p:cNvPr>
          <p:cNvGrpSpPr/>
          <p:nvPr/>
        </p:nvGrpSpPr>
        <p:grpSpPr>
          <a:xfrm>
            <a:off x="1020739" y="3333985"/>
            <a:ext cx="4468968" cy="84612"/>
            <a:chOff x="357032" y="2112488"/>
            <a:chExt cx="6178074" cy="222424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8F3B63CB-9C5D-46E8-BFA1-DAA59BCA5F15}"/>
                </a:ext>
              </a:extLst>
            </p:cNvPr>
            <p:cNvGrpSpPr/>
            <p:nvPr/>
          </p:nvGrpSpPr>
          <p:grpSpPr>
            <a:xfrm>
              <a:off x="4836238" y="2118635"/>
              <a:ext cx="1698868" cy="216277"/>
              <a:chOff x="-2240575" y="2422551"/>
              <a:chExt cx="1874159" cy="298734"/>
            </a:xfrm>
          </p:grpSpPr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7E5D60AF-8924-45EE-AABE-CE67D43820C7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DAABF907-AECA-47BA-BF57-13FFE765EF9E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57B63182-A4A4-4F35-BDF3-8BFCCE294C5F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5DCAAAC3-2058-4F1A-9456-A43F3AE032A4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2636C43D-FEEE-4901-97BA-8213C59E1E39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1E6A4C46-A5CC-4C45-873C-29384B6EF26C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06E44A1A-5281-4901-97A3-EDA6155BDAD9}"/>
                </a:ext>
              </a:extLst>
            </p:cNvPr>
            <p:cNvGrpSpPr/>
            <p:nvPr/>
          </p:nvGrpSpPr>
          <p:grpSpPr>
            <a:xfrm>
              <a:off x="3044289" y="2112488"/>
              <a:ext cx="1622087" cy="208251"/>
              <a:chOff x="-2240575" y="2422551"/>
              <a:chExt cx="1874159" cy="298734"/>
            </a:xfrm>
          </p:grpSpPr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11E408D1-F65D-4383-8A94-FD578BCAD882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5F3FDA82-647B-44A0-9AB9-520FCC70A046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830DB0BE-D649-46BA-AB24-357E4A1FDD7D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0EEF9B9E-1C83-4778-B338-479D3011C7E0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3D5579EA-603C-4207-B5B5-15D5EBC09458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213B681B-1BCA-492A-9878-6AD411A270FF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9D0BA7F6-B024-4334-9827-C96E14EDD678}"/>
                </a:ext>
              </a:extLst>
            </p:cNvPr>
            <p:cNvGrpSpPr/>
            <p:nvPr/>
          </p:nvGrpSpPr>
          <p:grpSpPr>
            <a:xfrm>
              <a:off x="1339182" y="2114810"/>
              <a:ext cx="1602366" cy="214450"/>
              <a:chOff x="-2240575" y="2422551"/>
              <a:chExt cx="1874159" cy="298734"/>
            </a:xfrm>
          </p:grpSpPr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88F3BA19-E579-453C-A49E-123FA4F59942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F736040B-366E-492A-B9D7-3D1DD5C97025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BDD5CA8F-4E4C-4497-AB7C-2EE853D7D972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E1B9E1FE-AD44-4C63-AB5A-A640D48CB666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8A4ECFE6-07FE-4E0F-A7C6-8495440E1297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F65EB00E-D7F4-4D24-8BFA-9381029784F7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91FAD8C8-9314-4301-892F-34A171CFD460}"/>
                </a:ext>
              </a:extLst>
            </p:cNvPr>
            <p:cNvGrpSpPr/>
            <p:nvPr/>
          </p:nvGrpSpPr>
          <p:grpSpPr>
            <a:xfrm>
              <a:off x="357032" y="2112922"/>
              <a:ext cx="816560" cy="198640"/>
              <a:chOff x="-1321481" y="2422551"/>
              <a:chExt cx="955065" cy="276710"/>
            </a:xfrm>
          </p:grpSpPr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CB553BD5-112D-4AE9-8B27-7CDC69F4606E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BE4B136C-71AB-42D0-8F85-9064F392905E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68EDEF7C-755B-4E81-AAE2-66010C66C21F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B98F0D06-68AA-49CD-B07A-49D1D3149726}"/>
              </a:ext>
            </a:extLst>
          </p:cNvPr>
          <p:cNvGrpSpPr/>
          <p:nvPr/>
        </p:nvGrpSpPr>
        <p:grpSpPr>
          <a:xfrm>
            <a:off x="1020739" y="895997"/>
            <a:ext cx="4468968" cy="84612"/>
            <a:chOff x="357032" y="2112488"/>
            <a:chExt cx="6178074" cy="222424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87EB58C7-F5FA-48D0-BDD8-9517FEE0002A}"/>
                </a:ext>
              </a:extLst>
            </p:cNvPr>
            <p:cNvGrpSpPr/>
            <p:nvPr/>
          </p:nvGrpSpPr>
          <p:grpSpPr>
            <a:xfrm>
              <a:off x="4836238" y="2118635"/>
              <a:ext cx="1698868" cy="216277"/>
              <a:chOff x="-2240575" y="2422551"/>
              <a:chExt cx="1874159" cy="298734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B1A4FD9A-609F-4805-9866-98D9BE5FC70D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201D6EC1-4A4E-4500-AD7B-2CE265B15096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D3FD9B2A-A281-4D87-9F09-EDEDD889BF4E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E6E207A8-8058-4B71-B14D-341365BAD53F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0243DE0B-1AE5-421D-9C11-D57CA7525A21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4C54E853-C1E3-45A2-9BD6-F480285DEB23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B2B9AF5-A54C-41AC-9EC8-2CBC97A32E9B}"/>
                </a:ext>
              </a:extLst>
            </p:cNvPr>
            <p:cNvGrpSpPr/>
            <p:nvPr/>
          </p:nvGrpSpPr>
          <p:grpSpPr>
            <a:xfrm>
              <a:off x="3044289" y="2112488"/>
              <a:ext cx="1622087" cy="208251"/>
              <a:chOff x="-2240575" y="2422551"/>
              <a:chExt cx="1874159" cy="298734"/>
            </a:xfrm>
          </p:grpSpPr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1C0C22FB-C3F5-4AC8-AB6A-95556735F47C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D99E1577-626B-4293-BEC0-76CCF850F732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27311C48-99C3-4C49-8605-283B9B7C3D67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15320F50-283E-4EAB-8520-623AF7A44031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C2C93D39-B46E-4EC6-8605-5F40A6C80D79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3CF07990-C9C3-485E-BC9E-0FC9A0181959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0CBF5246-C173-46E3-ABA9-48A400F553A0}"/>
                </a:ext>
              </a:extLst>
            </p:cNvPr>
            <p:cNvGrpSpPr/>
            <p:nvPr/>
          </p:nvGrpSpPr>
          <p:grpSpPr>
            <a:xfrm>
              <a:off x="1339182" y="2114810"/>
              <a:ext cx="1602366" cy="214450"/>
              <a:chOff x="-2240575" y="2422551"/>
              <a:chExt cx="1874159" cy="298734"/>
            </a:xfrm>
          </p:grpSpPr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2DFCF04F-74E8-4337-BAB9-3AF17E7C9B2E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2D5E9748-CBC3-4424-938C-A25AD6B6F974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CBFDED2C-49D6-428F-B30E-114B92B3E1DB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C19A0540-73A2-4DCC-85BF-E7F4DB67B2FE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4083F6C8-86EC-43C8-BD50-91E18889CE10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71789D22-1E5C-45A8-AB3E-6B35C21D161B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CF4FD523-EBF4-4CA8-AD34-131C42322740}"/>
                </a:ext>
              </a:extLst>
            </p:cNvPr>
            <p:cNvGrpSpPr/>
            <p:nvPr/>
          </p:nvGrpSpPr>
          <p:grpSpPr>
            <a:xfrm>
              <a:off x="357032" y="2112922"/>
              <a:ext cx="816560" cy="198640"/>
              <a:chOff x="-1321481" y="2422551"/>
              <a:chExt cx="955065" cy="276710"/>
            </a:xfrm>
          </p:grpSpPr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7AD15BF3-7F75-4F9B-8204-33B57FC47FB7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11900228-F9F5-4E3D-BE8D-DF63CE27E379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6FC5AA3C-2048-4B40-92FB-3B8D69B49F0D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7DC5836-4F2B-4131-B818-D27E9ACB429F}"/>
              </a:ext>
            </a:extLst>
          </p:cNvPr>
          <p:cNvSpPr txBox="1"/>
          <p:nvPr/>
        </p:nvSpPr>
        <p:spPr>
          <a:xfrm>
            <a:off x="873355" y="7145973"/>
            <a:ext cx="49684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〒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862-0971</a:t>
            </a:r>
          </a:p>
          <a:p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熊本市中央区大江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5-1-1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ウェルパルくまもと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1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階</a:t>
            </a:r>
            <a:endParaRPr lang="en-US" altLang="ja-JP" sz="1400" spc="300" dirty="0">
              <a:effectLst>
                <a:glow rad="101600">
                  <a:schemeClr val="bg1">
                    <a:lumMod val="95000"/>
                    <a:alpha val="40000"/>
                  </a:schemeClr>
                </a:glow>
              </a:effectLst>
              <a:latin typeface="+mn-ea"/>
            </a:endParaRPr>
          </a:p>
          <a:p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熊本市市民活動支援センター・あいぽーと　</a:t>
            </a:r>
            <a:endParaRPr lang="en-US" altLang="ja-JP" sz="1400" spc="300" dirty="0">
              <a:effectLst>
                <a:glow rad="101600">
                  <a:schemeClr val="bg1">
                    <a:lumMod val="95000"/>
                    <a:alpha val="40000"/>
                  </a:schemeClr>
                </a:glow>
              </a:effectLst>
              <a:latin typeface="+mn-ea"/>
            </a:endParaRPr>
          </a:p>
          <a:p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TEL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　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096-366-0168</a:t>
            </a:r>
          </a:p>
          <a:p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（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10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：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00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～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20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：</a:t>
            </a:r>
            <a:r>
              <a:rPr lang="en-US" altLang="ja-JP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00</a:t>
            </a:r>
            <a:r>
              <a:rPr lang="ja-JP" altLang="en-US" sz="14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　</a:t>
            </a:r>
            <a:r>
              <a:rPr lang="ja-JP" altLang="en-US" sz="12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土日祝も受け付けます）</a:t>
            </a:r>
            <a:endParaRPr lang="en-US" altLang="ja-JP" sz="1200" spc="300" dirty="0">
              <a:effectLst>
                <a:glow rad="101600">
                  <a:schemeClr val="bg1">
                    <a:lumMod val="95000"/>
                    <a:alpha val="40000"/>
                  </a:schemeClr>
                </a:glow>
              </a:effectLst>
              <a:latin typeface="+mn-ea"/>
            </a:endParaRPr>
          </a:p>
          <a:p>
            <a:r>
              <a:rPr lang="ja-JP" altLang="en-US" sz="12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　</a:t>
            </a:r>
            <a:r>
              <a:rPr lang="en-US" altLang="ja-JP" sz="12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※</a:t>
            </a:r>
            <a:r>
              <a:rPr lang="ja-JP" altLang="en-US" sz="12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毎月第</a:t>
            </a:r>
            <a:r>
              <a:rPr lang="en-US" altLang="ja-JP" sz="12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2</a:t>
            </a:r>
            <a:r>
              <a:rPr lang="ja-JP" altLang="en-US" sz="12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+mn-ea"/>
              </a:rPr>
              <a:t>木曜日を除きます。</a:t>
            </a:r>
            <a:endParaRPr lang="en-US" altLang="ja-JP" sz="1400" spc="300" dirty="0">
              <a:effectLst>
                <a:glow rad="101600">
                  <a:schemeClr val="bg1">
                    <a:lumMod val="95000"/>
                    <a:alpha val="40000"/>
                  </a:schemeClr>
                </a:glow>
              </a:effectLst>
              <a:latin typeface="+mn-ea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73B3A39-5A69-4AF5-B866-B186CDF31480}"/>
              </a:ext>
            </a:extLst>
          </p:cNvPr>
          <p:cNvSpPr/>
          <p:nvPr/>
        </p:nvSpPr>
        <p:spPr>
          <a:xfrm>
            <a:off x="920738" y="8389548"/>
            <a:ext cx="4328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E-mail</a:t>
            </a:r>
          </a:p>
          <a:p>
            <a:r>
              <a:rPr lang="en-US" altLang="ja-JP" sz="1100" spc="300" dirty="0"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aiport_kumamoto_city@joy.ocn.ne.jp </a:t>
            </a:r>
          </a:p>
        </p:txBody>
      </p:sp>
      <p:sp>
        <p:nvSpPr>
          <p:cNvPr id="73" name="タイトル 4">
            <a:extLst>
              <a:ext uri="{FF2B5EF4-FFF2-40B4-BE49-F238E27FC236}">
                <a16:creationId xmlns:a16="http://schemas.microsoft.com/office/drawing/2014/main" id="{3E4D7087-0ED3-402F-A64D-FA214ACC4F3D}"/>
              </a:ext>
            </a:extLst>
          </p:cNvPr>
          <p:cNvSpPr txBox="1">
            <a:spLocks/>
          </p:cNvSpPr>
          <p:nvPr/>
        </p:nvSpPr>
        <p:spPr>
          <a:xfrm>
            <a:off x="657963" y="972894"/>
            <a:ext cx="5802766" cy="1897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6" name="図 5" descr="座る, ランプ が含まれている画像&#10;&#10;自動的に生成された説明">
            <a:extLst>
              <a:ext uri="{FF2B5EF4-FFF2-40B4-BE49-F238E27FC236}">
                <a16:creationId xmlns:a16="http://schemas.microsoft.com/office/drawing/2014/main" id="{23685769-7798-4A4F-A8C7-47EAD3FDDE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690" y="1861202"/>
            <a:ext cx="1040310" cy="1274216"/>
          </a:xfrm>
          <a:prstGeom prst="rect">
            <a:avLst/>
          </a:prstGeom>
        </p:spPr>
      </p:pic>
      <p:sp>
        <p:nvSpPr>
          <p:cNvPr id="51" name="思考の吹き出し: 雲形 50">
            <a:extLst>
              <a:ext uri="{FF2B5EF4-FFF2-40B4-BE49-F238E27FC236}">
                <a16:creationId xmlns:a16="http://schemas.microsoft.com/office/drawing/2014/main" id="{BF7A13DB-FEC1-4379-988E-0D1A52F30AB2}"/>
              </a:ext>
            </a:extLst>
          </p:cNvPr>
          <p:cNvSpPr/>
          <p:nvPr/>
        </p:nvSpPr>
        <p:spPr>
          <a:xfrm>
            <a:off x="4563621" y="990041"/>
            <a:ext cx="1789959" cy="1020182"/>
          </a:xfrm>
          <a:prstGeom prst="cloudCallout">
            <a:avLst>
              <a:gd name="adj1" fmla="val 22448"/>
              <a:gd name="adj2" fmla="val 687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EE3C45B-95B7-44BC-9AC8-DCF6D55911CE}"/>
              </a:ext>
            </a:extLst>
          </p:cNvPr>
          <p:cNvSpPr txBox="1"/>
          <p:nvPr/>
        </p:nvSpPr>
        <p:spPr>
          <a:xfrm>
            <a:off x="4803998" y="1112656"/>
            <a:ext cx="1379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環境問題に関連したボランティアをしたいな・・・</a:t>
            </a:r>
          </a:p>
        </p:txBody>
      </p:sp>
      <p:sp>
        <p:nvSpPr>
          <p:cNvPr id="76" name="コンテンツ プレースホルダー 2">
            <a:extLst>
              <a:ext uri="{FF2B5EF4-FFF2-40B4-BE49-F238E27FC236}">
                <a16:creationId xmlns:a16="http://schemas.microsoft.com/office/drawing/2014/main" id="{3CEE583A-E3C1-4866-AB7D-63ED4E850DBE}"/>
              </a:ext>
            </a:extLst>
          </p:cNvPr>
          <p:cNvSpPr txBox="1">
            <a:spLocks/>
          </p:cNvSpPr>
          <p:nvPr/>
        </p:nvSpPr>
        <p:spPr>
          <a:xfrm>
            <a:off x="297050" y="9083434"/>
            <a:ext cx="6441700" cy="616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この助成は、たくさんの方からの寄附金により設置した、熊本市市民公益活動支援基金</a:t>
            </a:r>
            <a:endParaRPr lang="en-US" altLang="ja-JP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から助成します。</a:t>
            </a:r>
            <a:endParaRPr lang="en-US" altLang="ja-JP" sz="1200" dirty="0"/>
          </a:p>
        </p:txBody>
      </p:sp>
      <p:sp>
        <p:nvSpPr>
          <p:cNvPr id="77" name="タイトル 4">
            <a:extLst>
              <a:ext uri="{FF2B5EF4-FFF2-40B4-BE49-F238E27FC236}">
                <a16:creationId xmlns:a16="http://schemas.microsoft.com/office/drawing/2014/main" id="{96FE9596-748B-4FF1-B0AA-4F9B5ABBB6B2}"/>
              </a:ext>
            </a:extLst>
          </p:cNvPr>
          <p:cNvSpPr txBox="1">
            <a:spLocks/>
          </p:cNvSpPr>
          <p:nvPr/>
        </p:nvSpPr>
        <p:spPr>
          <a:xfrm>
            <a:off x="652298" y="3521576"/>
            <a:ext cx="5855935" cy="226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solidFill>
                  <a:schemeClr val="tx1"/>
                </a:solidFill>
                <a:latin typeface="+mj-ea"/>
              </a:rPr>
              <a:t>こども・学生ボランティア助成について、もっと知りたいという方に向け、説明動画を配信します。ぜひご視聴ください。</a:t>
            </a:r>
            <a:endParaRPr lang="en-US" altLang="ja-JP" sz="1400" dirty="0">
              <a:solidFill>
                <a:schemeClr val="tx1"/>
              </a:solidFill>
              <a:latin typeface="+mj-ea"/>
            </a:endParaRPr>
          </a:p>
          <a:p>
            <a:endParaRPr lang="en-US" altLang="ja-JP" sz="1600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配信日時：令和６年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4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日午後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時～</a:t>
            </a:r>
            <a:endParaRPr lang="en-US" altLang="ja-JP" sz="1600" dirty="0">
              <a:solidFill>
                <a:schemeClr val="tx1"/>
              </a:solidFill>
              <a:latin typeface="+mj-ea"/>
            </a:endParaRPr>
          </a:p>
          <a:p>
            <a:endParaRPr lang="en-US" altLang="ja-JP" sz="1200" dirty="0">
              <a:solidFill>
                <a:schemeClr val="tx1"/>
              </a:solidFill>
              <a:latin typeface="+mj-ea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YouTube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「あいぽーとちゃんねる」で配信します。</a:t>
            </a:r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配信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URL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は、くまもと・わくわく基金ホームページで</a:t>
            </a:r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お知らせします。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pic>
        <p:nvPicPr>
          <p:cNvPr id="105" name="図 104">
            <a:extLst>
              <a:ext uri="{FF2B5EF4-FFF2-40B4-BE49-F238E27FC236}">
                <a16:creationId xmlns:a16="http://schemas.microsoft.com/office/drawing/2014/main" id="{3D70FBB8-E0B0-4CE1-B6EA-53ACD0A4A5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95078" y="7854433"/>
            <a:ext cx="1010526" cy="1020433"/>
          </a:xfrm>
          <a:prstGeom prst="rect">
            <a:avLst/>
          </a:prstGeom>
        </p:spPr>
      </p:pic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72FEE9A0-79DE-420C-B930-D8834E183F88}"/>
              </a:ext>
            </a:extLst>
          </p:cNvPr>
          <p:cNvSpPr/>
          <p:nvPr/>
        </p:nvSpPr>
        <p:spPr>
          <a:xfrm>
            <a:off x="4741182" y="5494813"/>
            <a:ext cx="1001114" cy="527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HP</a:t>
            </a:r>
            <a:r>
              <a:rPr kumimoji="1" lang="ja-JP" altLang="en-US" sz="1100" dirty="0">
                <a:solidFill>
                  <a:schemeClr val="tx1"/>
                </a:solidFill>
              </a:rPr>
              <a:t>はこちら</a:t>
            </a:r>
            <a:r>
              <a:rPr kumimoji="1" lang="ja-JP" altLang="en-US" sz="1000" dirty="0">
                <a:solidFill>
                  <a:schemeClr val="tx1"/>
                </a:solidFill>
              </a:rPr>
              <a:t>または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554A066E-F60C-40DA-918E-0293D7608510}"/>
              </a:ext>
            </a:extLst>
          </p:cNvPr>
          <p:cNvSpPr/>
          <p:nvPr/>
        </p:nvSpPr>
        <p:spPr>
          <a:xfrm>
            <a:off x="3429000" y="6031231"/>
            <a:ext cx="2525370" cy="322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熊本市市民公益活動支援基金</a:t>
            </a: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1CCCE7-4257-4D7D-8F4B-156C44317180}"/>
              </a:ext>
            </a:extLst>
          </p:cNvPr>
          <p:cNvSpPr/>
          <p:nvPr/>
        </p:nvSpPr>
        <p:spPr>
          <a:xfrm>
            <a:off x="5867889" y="6017672"/>
            <a:ext cx="1001114" cy="527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で検索🔍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CCBC8D0-B749-8BA5-E43B-0DCF0EB541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916" y="4217233"/>
            <a:ext cx="6044184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62593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1046</TotalTime>
  <Words>641</Words>
  <Application>Microsoft Office PowerPoint</Application>
  <PresentationFormat>A4 210 x 297 mm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HGP創英角ﾎﾟｯﾌﾟ体</vt:lpstr>
      <vt:lpstr>HG丸ｺﾞｼｯｸM-PRO</vt:lpstr>
      <vt:lpstr>HG創英角ｺﾞｼｯｸUB</vt:lpstr>
      <vt:lpstr>ＭＳ ゴシック</vt:lpstr>
      <vt:lpstr>游ゴシック</vt:lpstr>
      <vt:lpstr>Arial</vt:lpstr>
      <vt:lpstr>Corbel</vt:lpstr>
      <vt:lpstr>基礎</vt:lpstr>
      <vt:lpstr>こども・学生ボランティア助成事業募集</vt:lpstr>
      <vt:lpstr> （１）　保健、医療又は福祉の増進を図る活動 （２）　環境の保全を図る活動 （３）　生涯学習・子どもの健全育成を図る活動 （４）　文化、芸術、スポーツ、国際協力の振興を図る活動 （５）　まちづくりや地域安全の推進を図る活動 （６）　上記（１）から（５）までに含まれない公益活動  このいずれかに該当する活動ですので、様々な活動が対象になります。  これは対象になるの？と悩む場合は、ぜひご相談ください。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長井　智美</dc:creator>
  <cp:lastModifiedBy>河野　宏始</cp:lastModifiedBy>
  <cp:revision>159</cp:revision>
  <cp:lastPrinted>2024-01-04T01:00:30Z</cp:lastPrinted>
  <dcterms:created xsi:type="dcterms:W3CDTF">2021-08-04T01:43:34Z</dcterms:created>
  <dcterms:modified xsi:type="dcterms:W3CDTF">2024-03-29T01:04:01Z</dcterms:modified>
</cp:coreProperties>
</file>